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howSpecialPlsOnTitleSld="0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73" r:id="rId3"/>
    <p:sldId id="274" r:id="rId4"/>
    <p:sldId id="257" r:id="rId5"/>
    <p:sldId id="258" r:id="rId6"/>
    <p:sldId id="259" r:id="rId7"/>
    <p:sldId id="276" r:id="rId8"/>
    <p:sldId id="278" r:id="rId9"/>
    <p:sldId id="277" r:id="rId10"/>
    <p:sldId id="279" r:id="rId11"/>
    <p:sldId id="280" r:id="rId12"/>
    <p:sldId id="260" r:id="rId13"/>
    <p:sldId id="281" r:id="rId14"/>
    <p:sldId id="261" r:id="rId15"/>
    <p:sldId id="262" r:id="rId16"/>
    <p:sldId id="264" r:id="rId17"/>
    <p:sldId id="282" r:id="rId18"/>
    <p:sldId id="263" r:id="rId19"/>
    <p:sldId id="265" r:id="rId20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655" autoAdjust="0"/>
    <p:restoredTop sz="94679" autoAdjust="0"/>
  </p:normalViewPr>
  <p:slideViewPr>
    <p:cSldViewPr snapToGrid="0" snapToObjects="1">
      <p:cViewPr varScale="1">
        <p:scale>
          <a:sx n="88" d="100"/>
          <a:sy n="88" d="100"/>
        </p:scale>
        <p:origin x="-1282" y="-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AAF4EA-2E57-834F-882E-E0B2855B5051}" type="datetime1">
              <a:rPr lang="it-IT" smtClean="0"/>
              <a:t>31/03/2020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 smtClean="0"/>
              <a:t>titolo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288C5D-850D-9E42-8DA9-008D8E1773A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916159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g>
</file>

<file path=ppt/media/image2.png>
</file>

<file path=ppt/media/image3.jpeg>
</file>

<file path=ppt/media/image4.png>
</file>

<file path=ppt/media/image5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88A6EB-828A-CA4D-AC94-01075CD55304}" type="datetime1">
              <a:rPr lang="it-IT" smtClean="0"/>
              <a:t>31/03/2020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 smtClean="0"/>
              <a:t>titolo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5FBC49-6158-9E47-98E6-BC0942A7776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179715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2014/2015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817581"/>
            <a:ext cx="2057400" cy="5308582"/>
          </a:xfrm>
        </p:spPr>
        <p:txBody>
          <a:bodyPr vert="eaVert"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817581"/>
            <a:ext cx="6019800" cy="5308582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629652"/>
            <a:ext cx="8229600" cy="1143000"/>
          </a:xfrm>
        </p:spPr>
        <p:txBody>
          <a:bodyPr/>
          <a:lstStyle/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955214"/>
            <a:ext cx="8229600" cy="4525963"/>
          </a:xfrm>
        </p:spPr>
        <p:txBody>
          <a:bodyPr/>
          <a:lstStyle/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485446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2014/2015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485446"/>
            <a:ext cx="2895600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485446"/>
            <a:ext cx="2133600" cy="365125"/>
          </a:xfrm>
        </p:spPr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761031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368519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761031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368519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843211"/>
            <a:ext cx="3008313" cy="107561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843212"/>
            <a:ext cx="5111750" cy="5417740"/>
          </a:xfr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2005262"/>
            <a:ext cx="3008313" cy="425569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2014/2015</a:t>
            </a:r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967566"/>
            <a:ext cx="5486400" cy="55038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882127"/>
            <a:ext cx="5486400" cy="39960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541176"/>
            <a:ext cx="5486400" cy="7816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2014/2015</a:t>
            </a:r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66192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901424"/>
            <a:ext cx="8229600" cy="435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av"/><Relationship Id="rId2" Type="http://schemas.microsoft.com/office/2007/relationships/media" Target="../media/media10.wav"/><Relationship Id="rId1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wav"/><Relationship Id="rId1" Type="http://schemas.microsoft.com/office/2007/relationships/media" Target="../media/media15.wav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wav"/><Relationship Id="rId1" Type="http://schemas.microsoft.com/office/2007/relationships/media" Target="../media/media16.wav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7.wav"/><Relationship Id="rId1" Type="http://schemas.microsoft.com/office/2007/relationships/media" Target="../media/media17.wav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wav"/><Relationship Id="rId1" Type="http://schemas.microsoft.com/office/2007/relationships/media" Target="../media/media18.wav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9.wav"/><Relationship Id="rId1" Type="http://schemas.microsoft.com/office/2007/relationships/media" Target="../media/media19.wav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av"/><Relationship Id="rId2" Type="http://schemas.microsoft.com/office/2007/relationships/media" Target="../media/media3.wav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av"/><Relationship Id="rId2" Type="http://schemas.microsoft.com/office/2007/relationships/media" Target="../media/media7.wav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GB" b="1" kern="0" dirty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CORSO DI ARCHITETTURA DEGLI ELABORATORI II</a:t>
            </a:r>
            <a:br>
              <a:rPr lang="en-GB" b="1" kern="0" dirty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b="1" kern="0" dirty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A.A. </a:t>
            </a:r>
            <a:r>
              <a:rPr lang="en-GB" b="1" kern="0" dirty="0" smtClean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2019-2020</a:t>
            </a:r>
            <a:endParaRPr lang="en-GB" b="1" kern="0" dirty="0">
              <a:solidFill>
                <a:srgbClr val="3333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Docente</a:t>
            </a:r>
            <a:r>
              <a:rPr lang="en-US" dirty="0" smtClean="0"/>
              <a:t>:</a:t>
            </a:r>
          </a:p>
          <a:p>
            <a:r>
              <a:rPr lang="en-US" dirty="0" smtClean="0"/>
              <a:t>Dr. </a:t>
            </a:r>
            <a:r>
              <a:rPr lang="en-US" dirty="0" err="1" smtClean="0"/>
              <a:t>Silvestro</a:t>
            </a:r>
            <a:r>
              <a:rPr lang="en-US" dirty="0" smtClean="0"/>
              <a:t> Roberto </a:t>
            </a:r>
            <a:r>
              <a:rPr lang="en-US" dirty="0" err="1" smtClean="0"/>
              <a:t>Poccia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975"/>
    </mc:Choice>
    <mc:Fallback>
      <p:transition spd="slow" advTm="329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Text Box 2"/>
          <p:cNvSpPr txBox="1">
            <a:spLocks noChangeArrowheads="1"/>
          </p:cNvSpPr>
          <p:nvPr/>
        </p:nvSpPr>
        <p:spPr bwMode="auto">
          <a:xfrm>
            <a:off x="3615084" y="774940"/>
            <a:ext cx="1745413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b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Microistruzione</a:t>
            </a:r>
            <a:r>
              <a:rPr lang="en-GB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:</a:t>
            </a:r>
            <a:br>
              <a:rPr lang="en-GB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IADD</a:t>
            </a:r>
            <a:endParaRPr lang="it-IT" b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aphicFrame>
        <p:nvGraphicFramePr>
          <p:cNvPr id="6" name="Group 6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8677321"/>
              </p:ext>
            </p:extLst>
          </p:nvPr>
        </p:nvGraphicFramePr>
        <p:xfrm>
          <a:off x="4055031" y="1713659"/>
          <a:ext cx="4827097" cy="1259602"/>
        </p:xfrm>
        <a:graphic>
          <a:graphicData uri="http://schemas.openxmlformats.org/drawingml/2006/table">
            <a:tbl>
              <a:tblPr/>
              <a:tblGrid>
                <a:gridCol w="721809"/>
                <a:gridCol w="2706783"/>
                <a:gridCol w="1398505"/>
              </a:tblGrid>
              <a:tr h="17733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5" marB="4572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Comments</a:t>
                      </a:r>
                      <a:endParaRPr kumimoji="0" lang="en-GB" sz="12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631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/>
                          <a:latin typeface="Arial" charset="0"/>
                        </a:rPr>
                        <a:t>Main1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CC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fetch; goto (MBR)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631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iadd1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SP-1; </a:t>
                      </a:r>
                      <a:r>
                        <a:rPr kumimoji="0" lang="it-IT" sz="11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rd</a:t>
                      </a: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; goto iadd2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iadd1 = 0x060</a:t>
                      </a: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631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iadd2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TOS; goto iadd3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631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iadd3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TOS = MDR</a:t>
                      </a: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+</a:t>
                      </a: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H; </a:t>
                      </a:r>
                      <a:r>
                        <a:rPr kumimoji="0" lang="it-IT" sz="11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wr</a:t>
                      </a: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; goto Main1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255917" y="1421271"/>
            <a:ext cx="7507856" cy="45243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342900" indent="-342900">
              <a:buFont typeface="+mj-lt"/>
              <a:buAutoNum type="arabicPeriod"/>
              <a:defRPr/>
            </a:pP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Prelievo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dalla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memoria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iadd1: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Decremento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puntatore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allo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SP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Scrivo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MAR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Scrivo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SP l ‘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indirizzo</a:t>
            </a:r>
            <a:endParaRPr lang="en-GB" sz="1600" i="1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>
              <a:defRPr/>
            </a:pP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Mentre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inizia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la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lettura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memoria</a:t>
            </a:r>
            <a:endParaRPr lang="en-GB" sz="1600" i="1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>
              <a:defRPr/>
            </a:pPr>
            <a:endParaRPr lang="en-GB" sz="1600" i="1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>
              <a:defRPr/>
            </a:pPr>
            <a:r>
              <a:rPr lang="en-GB" sz="16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Inoltre</a:t>
            </a:r>
            <a:r>
              <a:rPr lang="en-GB" sz="1600" b="1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MPC???</a:t>
            </a:r>
          </a:p>
          <a:p>
            <a:pPr>
              <a:defRPr/>
            </a:pPr>
            <a:r>
              <a:rPr lang="en-GB" sz="1600" b="1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MPC </a:t>
            </a:r>
            <a:r>
              <a:rPr lang="en-GB" sz="16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ottiene</a:t>
            </a:r>
            <a:r>
              <a:rPr lang="en-GB" sz="1600" b="1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l </a:t>
            </a:r>
            <a:r>
              <a:rPr lang="en-GB" sz="16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indirizzo</a:t>
            </a:r>
            <a:r>
              <a:rPr lang="en-GB" sz="1600" b="1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di Iadd2 </a:t>
            </a:r>
            <a:r>
              <a:rPr lang="en-GB" sz="16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leggendo</a:t>
            </a:r>
            <a:r>
              <a:rPr lang="en-GB" sz="1600" b="1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</a:t>
            </a:r>
            <a:r>
              <a:rPr lang="en-GB" sz="1600" b="1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next address di iadd1.</a:t>
            </a:r>
          </a:p>
          <a:p>
            <a:pPr>
              <a:defRPr/>
            </a:pPr>
            <a:endParaRPr lang="en-GB" sz="1600" b="1" i="1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342900" indent="-342900">
              <a:buFont typeface="+mj-lt"/>
              <a:buAutoNum type="arabicPeriod" startAt="2"/>
              <a:defRPr/>
            </a:pP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Iadd2 e’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letta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dalla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memoria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di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controllo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:</a:t>
            </a:r>
          </a:p>
          <a:p>
            <a:pPr marL="800100" lvl="1" indent="-342900">
              <a:buFont typeface="Arial" pitchFamily="34" charset="0"/>
              <a:buChar char="•"/>
              <a:defRPr/>
            </a:pP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Mentre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si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legge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memoria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Si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copia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la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parola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TOS in H per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l’addizione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.</a:t>
            </a:r>
          </a:p>
          <a:p>
            <a:pPr marL="342900" indent="-342900">
              <a:buFont typeface="+mj-lt"/>
              <a:buAutoNum type="arabicPeriod" startAt="3"/>
              <a:defRPr/>
            </a:pP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Iadd3:</a:t>
            </a:r>
          </a:p>
          <a:p>
            <a:pPr marL="800100" lvl="1" indent="-342900">
              <a:buFont typeface="Arial" pitchFamily="34" charset="0"/>
              <a:buChar char="•"/>
              <a:defRPr/>
            </a:pP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MDR ha l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addendo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della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memoria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.</a:t>
            </a:r>
          </a:p>
          <a:p>
            <a:pPr marL="800100" lvl="1" indent="-342900">
              <a:buFont typeface="Arial" pitchFamily="34" charset="0"/>
              <a:buChar char="•"/>
              <a:defRPr/>
            </a:pP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Si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somma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con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contenuto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di H</a:t>
            </a:r>
            <a:endParaRPr lang="en-GB" sz="1600" i="1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800100" lvl="1" indent="-342900">
              <a:buFont typeface="Arial" pitchFamily="34" charset="0"/>
              <a:buChar char="•"/>
              <a:defRPr/>
            </a:pP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risultato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va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MDR e in TOS.</a:t>
            </a:r>
          </a:p>
          <a:p>
            <a:pPr marL="800100" lvl="1" indent="-342900">
              <a:buFont typeface="Arial" pitchFamily="34" charset="0"/>
              <a:buChar char="•"/>
              <a:defRPr/>
            </a:pP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Parte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operazione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di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scrittura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memoria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.</a:t>
            </a:r>
          </a:p>
          <a:p>
            <a:pPr marL="800100" lvl="1" indent="-342900">
              <a:buFont typeface="Arial" pitchFamily="34" charset="0"/>
              <a:buChar char="•"/>
              <a:defRPr/>
            </a:pPr>
            <a:r>
              <a:rPr lang="en-GB" sz="16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Goto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ci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riporta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al Main1 per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eseguire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l’istruione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seguente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.</a:t>
            </a: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4327069"/>
      </p:ext>
    </p:extLst>
  </p:cSld>
  <p:clrMapOvr>
    <a:masterClrMapping/>
  </p:clrMapOvr>
  <p:transition advTm="24655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Text Box 2"/>
          <p:cNvSpPr txBox="1">
            <a:spLocks noChangeArrowheads="1"/>
          </p:cNvSpPr>
          <p:nvPr/>
        </p:nvSpPr>
        <p:spPr bwMode="auto">
          <a:xfrm>
            <a:off x="3615084" y="774940"/>
            <a:ext cx="1745413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b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Microistruzione</a:t>
            </a:r>
            <a:r>
              <a:rPr lang="en-GB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:</a:t>
            </a:r>
            <a:br>
              <a:rPr lang="en-GB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ISUB</a:t>
            </a:r>
            <a:endParaRPr lang="it-IT" b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73059" name="Text Box 3"/>
          <p:cNvSpPr txBox="1">
            <a:spLocks noChangeArrowheads="1"/>
          </p:cNvSpPr>
          <p:nvPr/>
        </p:nvSpPr>
        <p:spPr bwMode="auto">
          <a:xfrm>
            <a:off x="0" y="1097391"/>
            <a:ext cx="9015562" cy="45243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ISUB 0x64 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dopo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ciclo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principale</a:t>
            </a:r>
            <a:endParaRPr lang="en-GB" sz="1600" b="1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Facendo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ciclo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primo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elemento</a:t>
            </a:r>
            <a:r>
              <a:rPr lang="en-GB" sz="1600" b="1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/>
            </a:r>
            <a:br>
              <a:rPr lang="en-GB" sz="1600" b="1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</a:b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cima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allo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stack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finisce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H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endParaRPr lang="en-GB" sz="1600" b="1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endParaRPr lang="en-GB" sz="1600" b="1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endParaRPr lang="en-GB" sz="1600" b="1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endParaRPr lang="en-GB" sz="1600" b="1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endParaRPr lang="en-GB" sz="1600" b="1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lvl="1">
              <a:defRPr/>
            </a:pP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Come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abbiamo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visto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nella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precedente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lezione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</a:p>
          <a:p>
            <a:pPr lvl="1">
              <a:defRPr/>
            </a:pPr>
            <a:endParaRPr lang="en-GB" sz="1600" b="1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lvl="1">
              <a:defRPr/>
            </a:pP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Quindi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al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termine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 come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vedete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Isub3 MDR =  MDR-H</a:t>
            </a:r>
          </a:p>
          <a:p>
            <a:pPr lvl="1">
              <a:defRPr/>
            </a:pP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Pertanto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sullo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stack con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Isub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facciamo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/>
            </a:r>
            <a:b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</a:b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riferendoci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alla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grafica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vista in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precedenza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:</a:t>
            </a:r>
          </a:p>
          <a:p>
            <a:pPr lvl="1">
              <a:defRPr/>
            </a:pPr>
            <a:endParaRPr lang="en-GB" sz="1600" b="1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Sub= SP –(SP-1) 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NOOOOO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endParaRPr lang="en-GB" sz="1600" b="1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Sub = (SP-1) – SP </a:t>
            </a:r>
          </a:p>
        </p:txBody>
      </p:sp>
      <p:graphicFrame>
        <p:nvGraphicFramePr>
          <p:cNvPr id="6" name="Group 6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7629148"/>
              </p:ext>
            </p:extLst>
          </p:nvPr>
        </p:nvGraphicFramePr>
        <p:xfrm>
          <a:off x="3951514" y="1466288"/>
          <a:ext cx="4827097" cy="1480792"/>
        </p:xfrm>
        <a:graphic>
          <a:graphicData uri="http://schemas.openxmlformats.org/drawingml/2006/table">
            <a:tbl>
              <a:tblPr/>
              <a:tblGrid>
                <a:gridCol w="721809"/>
                <a:gridCol w="2706783"/>
                <a:gridCol w="1398505"/>
              </a:tblGrid>
              <a:tr h="17733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5" marB="4572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Comments</a:t>
                      </a:r>
                      <a:endParaRPr kumimoji="0" lang="en-GB" sz="12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631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/>
                          <a:latin typeface="Arial" charset="0"/>
                        </a:rPr>
                        <a:t>Main1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FFCC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</a:t>
                      </a:r>
                      <a:r>
                        <a:rPr kumimoji="0" lang="it-IT" sz="11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fetch</a:t>
                      </a: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; goto (MBR)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631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isub1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SP-1; </a:t>
                      </a:r>
                      <a:r>
                        <a:rPr kumimoji="0" lang="it-IT" sz="12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rd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isub1 = 0x064</a:t>
                      </a:r>
                      <a:endParaRPr kumimoji="0" lang="it-IT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631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isub2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TOS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631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isub3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TOS = MDR</a:t>
                      </a:r>
                      <a:r>
                        <a:rPr kumimoji="0" lang="en-GB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</a:t>
                      </a: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-</a:t>
                      </a:r>
                      <a:r>
                        <a:rPr kumimoji="0" lang="en-GB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</a:t>
                      </a: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H; </a:t>
                      </a:r>
                      <a:r>
                        <a:rPr kumimoji="0" lang="it-IT" sz="12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wr</a:t>
                      </a: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; goto Main1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7781" y="2995076"/>
            <a:ext cx="3763183" cy="7579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178018"/>
      </p:ext>
    </p:extLst>
  </p:cSld>
  <p:clrMapOvr>
    <a:masterClrMapping/>
  </p:clrMapOvr>
  <p:transition advTm="22664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Text Box 2"/>
          <p:cNvSpPr txBox="1">
            <a:spLocks noChangeArrowheads="1"/>
          </p:cNvSpPr>
          <p:nvPr/>
        </p:nvSpPr>
        <p:spPr bwMode="auto">
          <a:xfrm>
            <a:off x="3219450" y="76200"/>
            <a:ext cx="22542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Il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microinterprete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aphicFrame>
        <p:nvGraphicFramePr>
          <p:cNvPr id="160835" name="Group 6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8781756"/>
              </p:ext>
            </p:extLst>
          </p:nvPr>
        </p:nvGraphicFramePr>
        <p:xfrm>
          <a:off x="533400" y="1440611"/>
          <a:ext cx="8153400" cy="5242511"/>
        </p:xfrm>
        <a:graphic>
          <a:graphicData uri="http://schemas.openxmlformats.org/drawingml/2006/table">
            <a:tbl>
              <a:tblPr/>
              <a:tblGrid>
                <a:gridCol w="1219200"/>
                <a:gridCol w="4572000"/>
                <a:gridCol w="2362200"/>
              </a:tblGrid>
              <a:tr h="13285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800" b="0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8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5" marB="4572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8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8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8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Comments</a:t>
                      </a:r>
                      <a:endParaRPr kumimoji="0" lang="en-GB" sz="18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4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/>
                          <a:latin typeface="Arial" charset="0"/>
                        </a:rPr>
                        <a:t>Main1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FFCC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fetch; goto (MBR)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4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iadd1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SP-1; </a:t>
                      </a:r>
                      <a:r>
                        <a:rPr kumimoji="0" lang="it-IT" sz="16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rd</a:t>
                      </a:r>
                      <a:r>
                        <a:rPr kumimoji="0" lang="it-IT" sz="16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; goto iadd2</a:t>
                      </a:r>
                      <a:endParaRPr kumimoji="0" lang="en-GB" sz="16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iadd1 = 0x060</a:t>
                      </a:r>
                      <a:endParaRPr kumimoji="0" lang="it-IT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4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iadd2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TOS; goto iadd3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4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iadd3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TOS = MDR</a:t>
                      </a: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+</a:t>
                      </a: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H; wr; goto Main1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007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isub1</a:t>
                      </a:r>
                      <a:endParaRPr kumimoji="0" lang="en-GB" sz="16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SP-1; </a:t>
                      </a:r>
                      <a:r>
                        <a:rPr kumimoji="0" lang="it-IT" sz="16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rd</a:t>
                      </a:r>
                      <a:endParaRPr kumimoji="0" lang="en-GB" sz="16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isub1 = 0x064</a:t>
                      </a:r>
                      <a:endParaRPr kumimoji="0" lang="it-IT" sz="16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4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isub2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TOS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6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4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isub3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TOS = MDR</a:t>
                      </a:r>
                      <a:r>
                        <a:rPr kumimoji="0" lang="en-GB" sz="16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</a:t>
                      </a:r>
                      <a:r>
                        <a:rPr kumimoji="0" lang="it-IT" sz="16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-</a:t>
                      </a:r>
                      <a:r>
                        <a:rPr kumimoji="0" lang="en-GB" sz="16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</a:t>
                      </a:r>
                      <a:r>
                        <a:rPr kumimoji="0" lang="it-IT" sz="16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H; </a:t>
                      </a:r>
                      <a:r>
                        <a:rPr kumimoji="0" lang="it-IT" sz="16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wr</a:t>
                      </a:r>
                      <a:r>
                        <a:rPr kumimoji="0" lang="it-IT" sz="16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; goto Main1</a:t>
                      </a:r>
                      <a:endParaRPr kumimoji="0" lang="en-GB" sz="16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6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16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iand1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SP-1; rd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iand1 = 0x07e</a:t>
                      </a:r>
                      <a:endParaRPr kumimoji="0" lang="it-IT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4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iand2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TOS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4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iand3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TOS = MDR</a:t>
                      </a:r>
                      <a:r>
                        <a:rPr kumimoji="0" lang="en-GB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</a:t>
                      </a:r>
                      <a:r>
                        <a:rPr kumimoji="0" lang="en-GB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AND</a:t>
                      </a:r>
                      <a:r>
                        <a:rPr kumimoji="0" lang="en-GB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</a:t>
                      </a: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H; wr; goto Main1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4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ior1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SP-1; rd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ior1 = 0x080</a:t>
                      </a:r>
                      <a:endParaRPr kumimoji="0" lang="it-IT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4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ior2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TOS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4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ior3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TOS = MDR </a:t>
                      </a:r>
                      <a:r>
                        <a:rPr kumimoji="0" lang="it-IT" sz="16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OR</a:t>
                      </a:r>
                      <a:r>
                        <a:rPr kumimoji="0" lang="it-IT" sz="16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H; </a:t>
                      </a:r>
                      <a:r>
                        <a:rPr kumimoji="0" lang="it-IT" sz="16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wr</a:t>
                      </a:r>
                      <a:r>
                        <a:rPr kumimoji="0" lang="it-IT" sz="16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; goto Main1</a:t>
                      </a:r>
                      <a:endParaRPr kumimoji="0" lang="en-GB" sz="16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6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6929" name="Rectangle 65"/>
          <p:cNvSpPr>
            <a:spLocks noChangeArrowheads="1"/>
          </p:cNvSpPr>
          <p:nvPr/>
        </p:nvSpPr>
        <p:spPr bwMode="auto">
          <a:xfrm>
            <a:off x="1828800" y="912813"/>
            <a:ext cx="57356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it-IT" altLang="en-US" sz="2400" i="1" dirty="0">
                <a:solidFill>
                  <a:srgbClr val="000099"/>
                </a:solidFill>
                <a:cs typeface="Times New Roman" pitchFamily="18" charset="0"/>
              </a:rPr>
              <a:t>IADD, ISUB, IAND, IOR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 (zero operandi)</a:t>
            </a:r>
            <a:endParaRPr lang="it-IT" altLang="en-US" sz="2400" i="1" dirty="0">
              <a:solidFill>
                <a:srgbClr val="000099"/>
              </a:solidFill>
              <a:cs typeface="Times New Roman" pitchFamily="18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903575"/>
      </p:ext>
    </p:extLst>
  </p:cSld>
  <p:clrMapOvr>
    <a:masterClrMapping/>
  </p:clrMapOvr>
  <p:transition advTm="5997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Text Box 2"/>
          <p:cNvSpPr txBox="1">
            <a:spLocks noChangeArrowheads="1"/>
          </p:cNvSpPr>
          <p:nvPr/>
        </p:nvSpPr>
        <p:spPr bwMode="auto">
          <a:xfrm>
            <a:off x="3646697" y="774940"/>
            <a:ext cx="168219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it-IT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DUP POP SWAP</a:t>
            </a:r>
            <a:endParaRPr lang="it-IT" b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73059" name="Text Box 3"/>
          <p:cNvSpPr txBox="1">
            <a:spLocks noChangeArrowheads="1"/>
          </p:cNvSpPr>
          <p:nvPr/>
        </p:nvSpPr>
        <p:spPr bwMode="auto">
          <a:xfrm>
            <a:off x="0" y="1097391"/>
            <a:ext cx="9015562" cy="4770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Queste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operazioni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modificano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lo STACK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DUP: 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replica la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parola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 in top of the 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STACK:</a:t>
            </a:r>
          </a:p>
          <a:p>
            <a:pPr marL="1200150" lvl="2" indent="-285750">
              <a:buFont typeface="Arial" pitchFamily="34" charset="0"/>
              <a:buChar char="•"/>
              <a:defRPr/>
            </a:pP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La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parola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e’ in TOS</a:t>
            </a:r>
          </a:p>
          <a:p>
            <a:pPr marL="1200150" lvl="2" indent="-285750">
              <a:buFont typeface="Arial" pitchFamily="34" charset="0"/>
              <a:buChar char="•"/>
              <a:defRPr/>
            </a:pP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Incrementa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SP e lo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scrive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MAR</a:t>
            </a:r>
          </a:p>
          <a:p>
            <a:pPr marL="1200150" lvl="2" indent="-285750">
              <a:buFont typeface="Arial" pitchFamily="34" charset="0"/>
              <a:buChar char="•"/>
              <a:defRPr/>
            </a:pP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Scrive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contenuto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di TOS in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memoria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.</a:t>
            </a:r>
          </a:p>
          <a:p>
            <a:pPr marL="1200150" lvl="2" indent="-285750">
              <a:buFont typeface="Arial" pitchFamily="34" charset="0"/>
              <a:buChar char="•"/>
              <a:defRPr/>
            </a:pPr>
            <a:endParaRPr lang="en-GB" sz="1600" b="1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1200150" lvl="2" indent="-285750">
              <a:buFont typeface="Arial" pitchFamily="34" charset="0"/>
              <a:buChar char="•"/>
              <a:defRPr/>
            </a:pPr>
            <a:endParaRPr lang="en-GB" sz="1600" b="1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1200150" lvl="2" indent="-285750">
              <a:buFont typeface="Arial" pitchFamily="34" charset="0"/>
              <a:buChar char="•"/>
              <a:defRPr/>
            </a:pPr>
            <a:endParaRPr lang="en-GB" sz="1600" b="1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POP : </a:t>
            </a:r>
          </a:p>
          <a:p>
            <a:pPr marL="1200150" lvl="2" indent="-285750">
              <a:buFont typeface="Arial" pitchFamily="34" charset="0"/>
              <a:buChar char="•"/>
              <a:defRPr/>
            </a:pP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Decrementa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SP </a:t>
            </a:r>
          </a:p>
          <a:p>
            <a:pPr marL="1200150" lvl="2" indent="-285750">
              <a:buFont typeface="Arial" pitchFamily="34" charset="0"/>
              <a:buChar char="•"/>
              <a:defRPr/>
            </a:pP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Legge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valore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dalla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memoria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b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</a:b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 TOS</a:t>
            </a:r>
          </a:p>
          <a:p>
            <a:pPr marL="1200150" lvl="2" indent="-285750">
              <a:buFont typeface="Arial" pitchFamily="34" charset="0"/>
              <a:buChar char="•"/>
              <a:defRPr/>
            </a:pPr>
            <a:endParaRPr lang="en-GB" sz="1400" b="1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1200150" lvl="2" indent="-285750">
              <a:buFont typeface="Arial" pitchFamily="34" charset="0"/>
              <a:buChar char="•"/>
              <a:defRPr/>
            </a:pPr>
            <a:endParaRPr lang="en-GB" sz="1400" b="1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1200150" lvl="2" indent="-285750">
              <a:buFont typeface="Arial" pitchFamily="34" charset="0"/>
              <a:buChar char="•"/>
              <a:defRPr/>
            </a:pP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Perche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’ Pop2???</a:t>
            </a:r>
          </a:p>
          <a:p>
            <a:pPr marL="1200150" lvl="2" indent="-285750">
              <a:buFont typeface="Arial" pitchFamily="34" charset="0"/>
              <a:buChar char="•"/>
              <a:defRPr/>
            </a:pPr>
            <a:endParaRPr lang="en-GB" sz="1400" b="1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1200150" lvl="2" indent="-285750">
              <a:buFont typeface="Arial" pitchFamily="34" charset="0"/>
              <a:buChar char="•"/>
              <a:defRPr/>
            </a:pPr>
            <a:endParaRPr lang="en-GB" sz="1400" b="1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1200150" lvl="2" indent="-285750">
              <a:buFont typeface="Arial" pitchFamily="34" charset="0"/>
              <a:buChar char="•"/>
              <a:defRPr/>
            </a:pPr>
            <a:endParaRPr lang="en-GB" sz="1400" b="1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1200150" lvl="2" indent="-285750">
              <a:buFont typeface="Arial" pitchFamily="34" charset="0"/>
              <a:buChar char="•"/>
              <a:defRPr/>
            </a:pPr>
            <a:endParaRPr lang="en-GB" sz="1400" b="1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SWAP: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scambia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 due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elementi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cima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allo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STACK LA RIPRENDEREMO IN SEGUITO</a:t>
            </a:r>
          </a:p>
        </p:txBody>
      </p:sp>
      <p:graphicFrame>
        <p:nvGraphicFramePr>
          <p:cNvPr id="3" name="Tabel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3346899"/>
              </p:ext>
            </p:extLst>
          </p:nvPr>
        </p:nvGraphicFramePr>
        <p:xfrm>
          <a:off x="4180934" y="1289354"/>
          <a:ext cx="4834628" cy="1514234"/>
        </p:xfrm>
        <a:graphic>
          <a:graphicData uri="http://schemas.openxmlformats.org/drawingml/2006/table">
            <a:tbl>
              <a:tblPr/>
              <a:tblGrid>
                <a:gridCol w="1064506"/>
                <a:gridCol w="2364015"/>
                <a:gridCol w="1406107"/>
              </a:tblGrid>
              <a:tr h="39518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4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6" marB="45726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4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6" marB="4572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Comments</a:t>
                      </a:r>
                      <a:endParaRPr kumimoji="0" lang="en-GB" sz="14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6" marB="4572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196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/>
                          <a:latin typeface="Arial" charset="0"/>
                        </a:rPr>
                        <a:t>Main1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FFCC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fetch; goto (MBR)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511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dup1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SP+1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dup1 = 0x059</a:t>
                      </a: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196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dup2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TOS; </a:t>
                      </a:r>
                      <a:r>
                        <a:rPr kumimoji="0" lang="it-IT" sz="12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wr</a:t>
                      </a: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; goto Main1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8" name="Tabel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7271249"/>
              </p:ext>
            </p:extLst>
          </p:nvPr>
        </p:nvGraphicFramePr>
        <p:xfrm>
          <a:off x="4180934" y="3072146"/>
          <a:ext cx="4834628" cy="1816201"/>
        </p:xfrm>
        <a:graphic>
          <a:graphicData uri="http://schemas.openxmlformats.org/drawingml/2006/table">
            <a:tbl>
              <a:tblPr/>
              <a:tblGrid>
                <a:gridCol w="1064506"/>
                <a:gridCol w="2364015"/>
                <a:gridCol w="1406107"/>
              </a:tblGrid>
              <a:tr h="39518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4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6" marB="45726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4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6" marB="4572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Comments</a:t>
                      </a:r>
                      <a:endParaRPr kumimoji="0" lang="en-GB" sz="14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6" marB="4572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196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/>
                          <a:latin typeface="Arial" charset="0"/>
                        </a:rPr>
                        <a:t>Main1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FFCC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fetch; goto (MBR)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511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pop1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SP-1; rd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pop1 = 0x057</a:t>
                      </a:r>
                      <a:endParaRPr kumimoji="0" lang="it-IT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196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pop2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196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pop3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TOS = MDR; goto Main1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343343"/>
      </p:ext>
    </p:extLst>
  </p:cSld>
  <p:clrMapOvr>
    <a:masterClrMapping/>
  </p:clrMapOvr>
  <p:transition advTm="14051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Text Box 2"/>
          <p:cNvSpPr txBox="1">
            <a:spLocks noChangeArrowheads="1"/>
          </p:cNvSpPr>
          <p:nvPr/>
        </p:nvSpPr>
        <p:spPr bwMode="auto">
          <a:xfrm>
            <a:off x="3219450" y="76200"/>
            <a:ext cx="22542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Il microinterprete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aphicFrame>
        <p:nvGraphicFramePr>
          <p:cNvPr id="161859" name="Group 6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1115440"/>
              </p:ext>
            </p:extLst>
          </p:nvPr>
        </p:nvGraphicFramePr>
        <p:xfrm>
          <a:off x="3244251" y="2193985"/>
          <a:ext cx="5726502" cy="2118442"/>
        </p:xfrm>
        <a:graphic>
          <a:graphicData uri="http://schemas.openxmlformats.org/drawingml/2006/table">
            <a:tbl>
              <a:tblPr/>
              <a:tblGrid>
                <a:gridCol w="1260881"/>
                <a:gridCol w="3152203"/>
                <a:gridCol w="1313418"/>
              </a:tblGrid>
              <a:tr h="28416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4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6" marB="45726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4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6" marB="4572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Comments</a:t>
                      </a:r>
                      <a:endParaRPr kumimoji="0" lang="en-GB" sz="14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6" marB="4572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297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/>
                          <a:latin typeface="Arial" charset="0"/>
                        </a:rPr>
                        <a:t>Main1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FFCC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fetch; goto (MBR)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9451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swap1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 = SP-1; rd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swap1 = 0x05f</a:t>
                      </a:r>
                      <a:endParaRPr kumimoji="0" lang="it-IT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297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swap2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297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swap3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MDR; wr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297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swap4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TOS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297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swap5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SP-1; wr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297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swap6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TOS = H; goto Main1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7949" name="Text Box 125"/>
          <p:cNvSpPr txBox="1">
            <a:spLocks noChangeArrowheads="1"/>
          </p:cNvSpPr>
          <p:nvPr/>
        </p:nvSpPr>
        <p:spPr bwMode="auto">
          <a:xfrm>
            <a:off x="1608827" y="875013"/>
            <a:ext cx="571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333399"/>
                </a:solidFill>
                <a:latin typeface="Arial" charset="0"/>
              </a:defRPr>
            </a:lvl1pPr>
            <a:lvl2pPr marL="742950" indent="-285750">
              <a:defRPr sz="2000" b="1">
                <a:solidFill>
                  <a:srgbClr val="333399"/>
                </a:solidFill>
                <a:latin typeface="Arial" charset="0"/>
              </a:defRPr>
            </a:lvl2pPr>
            <a:lvl3pPr marL="1143000" indent="-228600">
              <a:defRPr sz="2000" b="1">
                <a:solidFill>
                  <a:srgbClr val="333399"/>
                </a:solidFill>
                <a:latin typeface="Arial" charset="0"/>
              </a:defRPr>
            </a:lvl3pPr>
            <a:lvl4pPr marL="1600200" indent="-228600">
              <a:defRPr sz="2000" b="1">
                <a:solidFill>
                  <a:srgbClr val="333399"/>
                </a:solidFill>
                <a:latin typeface="Arial" charset="0"/>
              </a:defRPr>
            </a:lvl4pPr>
            <a:lvl5pPr marL="2057400" indent="-228600">
              <a:defRPr sz="2000" b="1">
                <a:solidFill>
                  <a:srgbClr val="333399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9pPr>
          </a:lstStyle>
          <a:p>
            <a:r>
              <a:rPr lang="it-IT" altLang="en-US" sz="2400" i="1" dirty="0" smtClean="0">
                <a:solidFill>
                  <a:srgbClr val="000099"/>
                </a:solidFill>
                <a:cs typeface="Times New Roman" pitchFamily="18" charset="0"/>
              </a:rPr>
              <a:t>SWAP</a:t>
            </a:r>
            <a:r>
              <a:rPr lang="en-GB" altLang="en-US" sz="2400" i="1" dirty="0" smtClean="0">
                <a:solidFill>
                  <a:srgbClr val="000099"/>
                </a:solidFill>
                <a:cs typeface="Times New Roman" pitchFamily="18" charset="0"/>
              </a:rPr>
              <a:t> 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(zero operandi)</a:t>
            </a:r>
            <a:endParaRPr lang="it-IT" altLang="en-US" sz="2400" i="1" dirty="0">
              <a:solidFill>
                <a:srgbClr val="000099"/>
              </a:solidFill>
              <a:cs typeface="Times New Roman" pitchFamily="18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937386"/>
      </p:ext>
    </p:extLst>
  </p:cSld>
  <p:clrMapOvr>
    <a:masterClrMapping/>
  </p:clrMapOvr>
  <p:transition advTm="15658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Text Box 2"/>
          <p:cNvSpPr txBox="1">
            <a:spLocks noChangeArrowheads="1"/>
          </p:cNvSpPr>
          <p:nvPr/>
        </p:nvSpPr>
        <p:spPr bwMode="auto">
          <a:xfrm>
            <a:off x="3219450" y="76200"/>
            <a:ext cx="22542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Il microinterprete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aphicFrame>
        <p:nvGraphicFramePr>
          <p:cNvPr id="164867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0599325"/>
              </p:ext>
            </p:extLst>
          </p:nvPr>
        </p:nvGraphicFramePr>
        <p:xfrm>
          <a:off x="3968212" y="1544128"/>
          <a:ext cx="5003260" cy="3649995"/>
        </p:xfrm>
        <a:graphic>
          <a:graphicData uri="http://schemas.openxmlformats.org/drawingml/2006/table">
            <a:tbl>
              <a:tblPr/>
              <a:tblGrid>
                <a:gridCol w="1101635"/>
                <a:gridCol w="2555905"/>
                <a:gridCol w="1345720"/>
              </a:tblGrid>
              <a:tr h="43197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4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6" marB="45726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4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6" marB="4572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Comments</a:t>
                      </a:r>
                      <a:endParaRPr kumimoji="0" lang="en-GB" sz="14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6" marB="4572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998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/>
                          <a:latin typeface="Arial" charset="0"/>
                        </a:rPr>
                        <a:t>Main1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FFCC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fetch; goto (MBR)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678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iload1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LV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iload1 = 0x015</a:t>
                      </a: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998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iload2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MBRU+H; </a:t>
                      </a:r>
                      <a:r>
                        <a:rPr kumimoji="0" lang="it-IT" sz="12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rd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998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iload3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SP+1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998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iload4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r>
                        <a:rPr kumimoji="0" lang="en-GB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;wr</a:t>
                      </a: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998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iload5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TOS = MDR; goto Main1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873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istore1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LV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istore1 = 0x036</a:t>
                      </a: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998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istore2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MBRU+H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998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istore3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TOS; </a:t>
                      </a:r>
                      <a:r>
                        <a:rPr kumimoji="0" lang="it-IT" sz="12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wr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998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istore4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SP-1; rd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998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istore5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998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istore6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TOS = MDR; goto Main1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8973" name="Rectangle 61"/>
          <p:cNvSpPr>
            <a:spLocks noChangeArrowheads="1"/>
          </p:cNvSpPr>
          <p:nvPr/>
        </p:nvSpPr>
        <p:spPr bwMode="auto">
          <a:xfrm>
            <a:off x="762000" y="898196"/>
            <a:ext cx="75755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it-IT" altLang="en-US" sz="2400" i="1" dirty="0">
                <a:solidFill>
                  <a:srgbClr val="000099"/>
                </a:solidFill>
                <a:cs typeface="Times New Roman" pitchFamily="18" charset="0"/>
              </a:rPr>
              <a:t>ILOAD, ISTORE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 (1 operando di 1 byte non </a:t>
            </a:r>
            <a:r>
              <a:rPr lang="en-GB" altLang="en-US" sz="2400" i="1" dirty="0" err="1">
                <a:solidFill>
                  <a:srgbClr val="000099"/>
                </a:solidFill>
                <a:cs typeface="Times New Roman" pitchFamily="18" charset="0"/>
              </a:rPr>
              <a:t>segnato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)</a:t>
            </a:r>
            <a:endParaRPr lang="it-IT" altLang="en-US" sz="2400" i="1" dirty="0">
              <a:solidFill>
                <a:srgbClr val="000099"/>
              </a:solidFill>
              <a:cs typeface="Times New Roman" pitchFamily="18" charset="0"/>
            </a:endParaRPr>
          </a:p>
        </p:txBody>
      </p:sp>
      <p:sp>
        <p:nvSpPr>
          <p:cNvPr id="2" name="Rettangolo 1"/>
          <p:cNvSpPr/>
          <p:nvPr/>
        </p:nvSpPr>
        <p:spPr>
          <a:xfrm>
            <a:off x="7023699" y="2631057"/>
            <a:ext cx="698739" cy="474453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0X15</a:t>
            </a:r>
            <a:endParaRPr lang="en-US" dirty="0"/>
          </a:p>
        </p:txBody>
      </p:sp>
      <p:sp>
        <p:nvSpPr>
          <p:cNvPr id="6" name="Rettangolo 5"/>
          <p:cNvSpPr/>
          <p:nvPr/>
        </p:nvSpPr>
        <p:spPr>
          <a:xfrm>
            <a:off x="7722438" y="2631056"/>
            <a:ext cx="793630" cy="474453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</a:t>
            </a:r>
            <a:endParaRPr lang="en-US" dirty="0"/>
          </a:p>
        </p:txBody>
      </p:sp>
      <p:sp>
        <p:nvSpPr>
          <p:cNvPr id="3" name="Rettangolo 2"/>
          <p:cNvSpPr/>
          <p:nvPr/>
        </p:nvSpPr>
        <p:spPr>
          <a:xfrm>
            <a:off x="146649" y="1610626"/>
            <a:ext cx="366622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ILOAD 0X15:</a:t>
            </a: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codice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operativo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e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seguito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da</a:t>
            </a:r>
            <a:b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</a:b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un byte</a:t>
            </a:r>
            <a:endParaRPr lang="en-GB" sz="1400" b="1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1200150" lvl="2" indent="-285750">
              <a:buFont typeface="Arial" pitchFamily="34" charset="0"/>
              <a:buChar char="•"/>
              <a:defRPr/>
            </a:pP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Idx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senza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segno</a:t>
            </a:r>
          </a:p>
          <a:p>
            <a:pPr marL="1200150" lvl="2" indent="-285750">
              <a:buFont typeface="Arial" pitchFamily="34" charset="0"/>
              <a:buChar char="•"/>
              <a:defRPr/>
            </a:pP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Identifica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nello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spazio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delle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var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locali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quale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mettere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sullo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STACK</a:t>
            </a:r>
          </a:p>
          <a:p>
            <a:pPr marL="1200150" lvl="2" indent="-285750">
              <a:buFont typeface="Arial" pitchFamily="34" charset="0"/>
              <a:buChar char="•"/>
              <a:defRPr/>
            </a:pP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Max 256 parole 2^8</a:t>
            </a: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ILOAD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richiede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una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lettura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ed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una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scrittura</a:t>
            </a:r>
            <a:endParaRPr lang="en-GB" sz="1400" b="1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Iload2: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Lettura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si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somma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spiazzamento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MBRU a LV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Poi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si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legge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memoria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Ora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si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deve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mettere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cima</a:t>
            </a:r>
            <a:r>
              <a:rPr lang="en-GB" sz="1400" b="1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allo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STACK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ed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TOS IL VALORE LETTO</a:t>
            </a:r>
            <a:endParaRPr lang="en-US" sz="1400" dirty="0"/>
          </a:p>
        </p:txBody>
      </p:sp>
      <p:sp>
        <p:nvSpPr>
          <p:cNvPr id="8" name="Rettangolo 7"/>
          <p:cNvSpPr/>
          <p:nvPr/>
        </p:nvSpPr>
        <p:spPr>
          <a:xfrm>
            <a:off x="212784" y="4902347"/>
            <a:ext cx="8758687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IStore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0X036:</a:t>
            </a: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codice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operativo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e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seguito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da un byte</a:t>
            </a:r>
            <a:endParaRPr lang="en-GB" sz="1400" b="1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1200150" lvl="2" indent="-285750">
              <a:buFont typeface="Arial" pitchFamily="34" charset="0"/>
              <a:buChar char="•"/>
              <a:defRPr/>
            </a:pP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Idx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senza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segno</a:t>
            </a:r>
          </a:p>
          <a:p>
            <a:pPr marL="1200150" lvl="2" indent="-285750">
              <a:buFont typeface="Arial" pitchFamily="34" charset="0"/>
              <a:buChar char="•"/>
              <a:defRPr/>
            </a:pP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Identifica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nello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spazio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delle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var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locali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quale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mettere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sullo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STACK</a:t>
            </a:r>
          </a:p>
          <a:p>
            <a:pPr marL="1200150" lvl="2" indent="-285750">
              <a:buFont typeface="Arial" pitchFamily="34" charset="0"/>
              <a:buChar char="•"/>
              <a:defRPr/>
            </a:pP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Max 256 parole 2^8</a:t>
            </a: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Istiore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richiede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una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scrittura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ed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una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lettura</a:t>
            </a:r>
            <a:endParaRPr lang="en-GB" sz="1400" b="1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Istore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3: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Scrivo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contenuto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di TOS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nella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posizione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calcolata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si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somma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spiazzamento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MBRU a LV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Istore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4-5: </a:t>
            </a:r>
            <a:r>
              <a:rPr lang="en-GB" sz="1400" b="1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aggiorno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SP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leggo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e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copio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isotre6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dento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TOS</a:t>
            </a:r>
            <a:endParaRPr lang="en-US" sz="14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70975"/>
      </p:ext>
    </p:extLst>
  </p:cSld>
  <p:clrMapOvr>
    <a:masterClrMapping/>
  </p:clrMapOvr>
  <p:transition advTm="37995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Text Box 2"/>
          <p:cNvSpPr txBox="1">
            <a:spLocks noChangeArrowheads="1"/>
          </p:cNvSpPr>
          <p:nvPr/>
        </p:nvSpPr>
        <p:spPr bwMode="auto">
          <a:xfrm>
            <a:off x="3219450" y="76200"/>
            <a:ext cx="22542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Il microinterprete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aphicFrame>
        <p:nvGraphicFramePr>
          <p:cNvPr id="163843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0743441"/>
              </p:ext>
            </p:extLst>
          </p:nvPr>
        </p:nvGraphicFramePr>
        <p:xfrm>
          <a:off x="4348162" y="2265872"/>
          <a:ext cx="4656825" cy="2667325"/>
        </p:xfrm>
        <a:graphic>
          <a:graphicData uri="http://schemas.openxmlformats.org/drawingml/2006/table">
            <a:tbl>
              <a:tblPr/>
              <a:tblGrid>
                <a:gridCol w="766313"/>
                <a:gridCol w="2398144"/>
                <a:gridCol w="1492368"/>
              </a:tblGrid>
              <a:tr h="41169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4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8" marB="4572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4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8" marB="4572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Comments</a:t>
                      </a:r>
                      <a:endParaRPr kumimoji="0" lang="en-GB" sz="14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8" marB="4572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730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/>
                          <a:latin typeface="Arial" charset="0"/>
                        </a:rPr>
                        <a:t>Main1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FFCC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fetch; goto (MBR)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613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bipush1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SP+1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bipush1 = 0x010</a:t>
                      </a: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730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bipush2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730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bipush3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TOS = MBR; wr; goto Main1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658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ldc_w1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ldc_w1 = 0x013 </a:t>
                      </a: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730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ldc_w2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&lt;&lt; 8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730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ldc_w3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OR H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730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ldc_w4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H+CPP; rd; goto iload3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1005" name="Rectangle 45"/>
          <p:cNvSpPr>
            <a:spLocks noChangeArrowheads="1"/>
          </p:cNvSpPr>
          <p:nvPr/>
        </p:nvSpPr>
        <p:spPr bwMode="auto">
          <a:xfrm>
            <a:off x="1143000" y="777875"/>
            <a:ext cx="641032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it-IT" altLang="en-US" sz="2400" i="1" dirty="0">
                <a:solidFill>
                  <a:srgbClr val="000099"/>
                </a:solidFill>
                <a:cs typeface="Times New Roman" pitchFamily="18" charset="0"/>
              </a:rPr>
              <a:t>BIPUSH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 (1 operando di 1 byte con segno)</a:t>
            </a:r>
            <a:r>
              <a:rPr lang="it-IT" altLang="en-US" sz="2400" i="1" dirty="0">
                <a:solidFill>
                  <a:srgbClr val="000099"/>
                </a:solidFill>
                <a:cs typeface="Times New Roman" pitchFamily="18" charset="0"/>
              </a:rPr>
              <a:t>, </a:t>
            </a:r>
            <a:endParaRPr lang="en-GB" altLang="en-US" sz="2400" i="1" dirty="0">
              <a:solidFill>
                <a:srgbClr val="000099"/>
              </a:solidFill>
              <a:cs typeface="Times New Roman" pitchFamily="18" charset="0"/>
            </a:endParaRPr>
          </a:p>
          <a:p>
            <a:r>
              <a:rPr lang="it-IT" altLang="en-US" sz="2400" i="1" dirty="0">
                <a:solidFill>
                  <a:srgbClr val="000099"/>
                </a:solidFill>
                <a:cs typeface="Times New Roman" pitchFamily="18" charset="0"/>
              </a:rPr>
              <a:t>LDC_W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 (1 operando di 2 byte non </a:t>
            </a:r>
            <a:r>
              <a:rPr lang="en-GB" altLang="en-US" sz="2400" i="1" dirty="0" err="1">
                <a:solidFill>
                  <a:srgbClr val="000099"/>
                </a:solidFill>
                <a:cs typeface="Times New Roman" pitchFamily="18" charset="0"/>
              </a:rPr>
              <a:t>segnato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)</a:t>
            </a:r>
            <a:endParaRPr lang="it-IT" altLang="en-US" sz="2400" i="1" dirty="0">
              <a:solidFill>
                <a:srgbClr val="000099"/>
              </a:solidFill>
              <a:cs typeface="Times New Roman" pitchFamily="18" charset="0"/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1" y="1600200"/>
            <a:ext cx="4346574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BIPUSH 0X010:</a:t>
            </a: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codice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operativo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e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seguito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da un byte</a:t>
            </a:r>
            <a:endParaRPr lang="en-GB" sz="1400" b="1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1200150" lvl="2" indent="-285750">
              <a:buFont typeface="Arial" pitchFamily="34" charset="0"/>
              <a:buChar char="•"/>
              <a:defRPr/>
            </a:pP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E’ un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intero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con segno</a:t>
            </a:r>
          </a:p>
          <a:p>
            <a:pPr marL="1200150" lvl="2" indent="-285750">
              <a:buFont typeface="Arial" pitchFamily="34" charset="0"/>
              <a:buChar char="•"/>
              <a:defRPr/>
            </a:pP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Durante Main1 e’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portato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MBR</a:t>
            </a:r>
          </a:p>
          <a:p>
            <a:pPr marL="1200150" lvl="2" indent="-285750">
              <a:buFont typeface="Arial" pitchFamily="34" charset="0"/>
              <a:buChar char="•"/>
              <a:defRPr/>
            </a:pP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Va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esteso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con segno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fino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a 32 bit e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copiato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MDR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Bipush1: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si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incrementa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SP e lo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si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copia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MAR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Bipush3: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si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scive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memoria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TOS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valore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inserito</a:t>
            </a:r>
            <a:endParaRPr lang="en-GB" sz="1400" b="1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1588" y="4419924"/>
            <a:ext cx="4346574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Ldc_w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0X13:</a:t>
            </a: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Differisce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da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Iload</a:t>
            </a:r>
            <a:endParaRPr lang="en-GB" sz="1400" b="1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1200150" lvl="2" indent="-285750">
              <a:buFont typeface="Arial" pitchFamily="34" charset="0"/>
              <a:buChar char="•"/>
              <a:defRPr/>
            </a:pP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16 bit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senza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segno di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spiazzamento</a:t>
            </a:r>
            <a:endParaRPr lang="en-GB" sz="1400" b="1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1200150" lvl="2" indent="-285750">
              <a:buFont typeface="Arial" pitchFamily="34" charset="0"/>
              <a:buChar char="•"/>
              <a:defRPr/>
            </a:pP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Index e’ </a:t>
            </a:r>
            <a:r>
              <a:rPr lang="en-GB" sz="14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relatico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a CPP</a:t>
            </a:r>
          </a:p>
        </p:txBody>
      </p:sp>
      <p:sp>
        <p:nvSpPr>
          <p:cNvPr id="7" name="Rettangolo 6"/>
          <p:cNvSpPr/>
          <p:nvPr/>
        </p:nvSpPr>
        <p:spPr>
          <a:xfrm>
            <a:off x="7420514" y="3295291"/>
            <a:ext cx="698739" cy="474453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0X15</a:t>
            </a:r>
            <a:endParaRPr lang="en-US" dirty="0"/>
          </a:p>
        </p:txBody>
      </p:sp>
      <p:sp>
        <p:nvSpPr>
          <p:cNvPr id="8" name="Rettangolo 7"/>
          <p:cNvSpPr/>
          <p:nvPr/>
        </p:nvSpPr>
        <p:spPr>
          <a:xfrm>
            <a:off x="8119253" y="3295290"/>
            <a:ext cx="793630" cy="474453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Byte</a:t>
            </a:r>
            <a:endParaRPr lang="en-US" dirty="0"/>
          </a:p>
        </p:txBody>
      </p:sp>
      <p:sp>
        <p:nvSpPr>
          <p:cNvPr id="9" name="Rettangolo 8"/>
          <p:cNvSpPr/>
          <p:nvPr/>
        </p:nvSpPr>
        <p:spPr>
          <a:xfrm>
            <a:off x="6626884" y="4182699"/>
            <a:ext cx="698739" cy="474453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0X13</a:t>
            </a:r>
            <a:endParaRPr lang="en-US" dirty="0"/>
          </a:p>
        </p:txBody>
      </p:sp>
      <p:sp>
        <p:nvSpPr>
          <p:cNvPr id="10" name="Rettangolo 9"/>
          <p:cNvSpPr/>
          <p:nvPr/>
        </p:nvSpPr>
        <p:spPr>
          <a:xfrm>
            <a:off x="7325623" y="4182698"/>
            <a:ext cx="793630" cy="474453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</a:t>
            </a:r>
            <a:endParaRPr lang="en-US" dirty="0"/>
          </a:p>
        </p:txBody>
      </p:sp>
      <p:sp>
        <p:nvSpPr>
          <p:cNvPr id="11" name="Rettangolo 10"/>
          <p:cNvSpPr/>
          <p:nvPr/>
        </p:nvSpPr>
        <p:spPr>
          <a:xfrm>
            <a:off x="8119253" y="4185899"/>
            <a:ext cx="793630" cy="474453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</a:t>
            </a:r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273595"/>
      </p:ext>
    </p:extLst>
  </p:cSld>
  <p:clrMapOvr>
    <a:masterClrMapping/>
  </p:clrMapOvr>
  <p:transition advTm="25327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ctangle 45"/>
          <p:cNvSpPr>
            <a:spLocks noChangeArrowheads="1"/>
          </p:cNvSpPr>
          <p:nvPr/>
        </p:nvSpPr>
        <p:spPr bwMode="auto">
          <a:xfrm>
            <a:off x="2402457" y="3789991"/>
            <a:ext cx="507568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it-IT" altLang="en-US" sz="2400" i="1" dirty="0" smtClean="0">
                <a:solidFill>
                  <a:srgbClr val="000099"/>
                </a:solidFill>
                <a:cs typeface="Times New Roman" pitchFamily="18" charset="0"/>
              </a:rPr>
              <a:t>Osservazioni WIDE: limiti ILOAD ISTORE</a:t>
            </a:r>
            <a:endParaRPr lang="it-IT" altLang="en-US" sz="2400" i="1" dirty="0">
              <a:solidFill>
                <a:srgbClr val="000099"/>
              </a:solidFill>
              <a:cs typeface="Times New Roman" pitchFamily="18" charset="0"/>
            </a:endParaRPr>
          </a:p>
        </p:txBody>
      </p:sp>
      <p:sp>
        <p:nvSpPr>
          <p:cNvPr id="4" name="Rettangolo 3"/>
          <p:cNvSpPr/>
          <p:nvPr/>
        </p:nvSpPr>
        <p:spPr>
          <a:xfrm>
            <a:off x="776376" y="1616739"/>
            <a:ext cx="7668883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 ILOAD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l’uso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di MBR come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indice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e’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diverso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da BIPUSH: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ILOAD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usa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un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indice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valore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not signed.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BIPUSH lo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usa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come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intero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con segno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endParaRPr lang="en-GB" sz="14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BIPUSH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si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fa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estensione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con segno: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bit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piu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a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sinistra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del primo byte di MBR  e’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copiato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nei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primi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24 bit (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piu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’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alti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) del bus B 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ILOAD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si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fa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un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estensione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con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riempimento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di 0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dei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24 bit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piu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significativi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sul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bus B</a:t>
            </a:r>
            <a:endParaRPr lang="en-US" sz="1400" dirty="0"/>
          </a:p>
        </p:txBody>
      </p:sp>
      <p:sp>
        <p:nvSpPr>
          <p:cNvPr id="5" name="Rettangolo 4"/>
          <p:cNvSpPr/>
          <p:nvPr/>
        </p:nvSpPr>
        <p:spPr>
          <a:xfrm>
            <a:off x="776375" y="4633108"/>
            <a:ext cx="766888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 ILOAD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ed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ISTORE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si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puo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accedere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a solo le prime 256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posizioni</a:t>
            </a:r>
            <a:endParaRPr lang="en-GB" sz="1600" dirty="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Per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superare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questa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restrizione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si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puo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usare</a:t>
            </a:r>
            <a:r>
              <a:rPr lang="en-GB" sz="1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WIDE 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BYTE DI PREFISSO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Puo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essere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seguito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da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istruzioni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ILOAD - ISTORE</a:t>
            </a:r>
            <a:endParaRPr lang="en-US" sz="1400" i="1" dirty="0"/>
          </a:p>
        </p:txBody>
      </p:sp>
      <p:sp>
        <p:nvSpPr>
          <p:cNvPr id="6" name="Rectangle 45"/>
          <p:cNvSpPr>
            <a:spLocks noChangeArrowheads="1"/>
          </p:cNvSpPr>
          <p:nvPr/>
        </p:nvSpPr>
        <p:spPr bwMode="auto">
          <a:xfrm>
            <a:off x="1536940" y="940399"/>
            <a:ext cx="368972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it-IT" altLang="en-US" sz="2400" i="1" dirty="0" smtClean="0">
                <a:solidFill>
                  <a:srgbClr val="000099"/>
                </a:solidFill>
                <a:cs typeface="Times New Roman" pitchFamily="18" charset="0"/>
              </a:rPr>
              <a:t>DIFFERENZE BIPUSH - ILOAD</a:t>
            </a:r>
            <a:endParaRPr lang="it-IT" altLang="en-US" sz="2400" i="1" dirty="0">
              <a:solidFill>
                <a:srgbClr val="000099"/>
              </a:solidFill>
              <a:cs typeface="Times New Roman" pitchFamily="18" charset="0"/>
            </a:endParaRP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890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806"/>
    </mc:Choice>
    <mc:Fallback>
      <p:transition spd="slow" advTm="888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Text Box 2"/>
          <p:cNvSpPr txBox="1">
            <a:spLocks noChangeArrowheads="1"/>
          </p:cNvSpPr>
          <p:nvPr/>
        </p:nvSpPr>
        <p:spPr bwMode="auto">
          <a:xfrm>
            <a:off x="3219450" y="76200"/>
            <a:ext cx="22542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Il microinterprete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aphicFrame>
        <p:nvGraphicFramePr>
          <p:cNvPr id="165945" name="Group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3966152"/>
              </p:ext>
            </p:extLst>
          </p:nvPr>
        </p:nvGraphicFramePr>
        <p:xfrm>
          <a:off x="3779808" y="1681625"/>
          <a:ext cx="5295181" cy="3471678"/>
        </p:xfrm>
        <a:graphic>
          <a:graphicData uri="http://schemas.openxmlformats.org/drawingml/2006/table">
            <a:tbl>
              <a:tblPr/>
              <a:tblGrid>
                <a:gridCol w="1016479"/>
                <a:gridCol w="2789044"/>
                <a:gridCol w="1489658"/>
              </a:tblGrid>
              <a:tr h="44682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7" marB="4572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7" marB="4572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Comments</a:t>
                      </a:r>
                      <a:endParaRPr kumimoji="0" lang="en-GB" sz="12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7" marB="4572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926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/>
                          <a:latin typeface="Arial" charset="0"/>
                        </a:rPr>
                        <a:t>Main1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CC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fetch; goto (MBR)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926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wide1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</a:t>
                      </a:r>
                      <a:r>
                        <a:rPr kumimoji="0" lang="it-IT" sz="11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fetch</a:t>
                      </a: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; 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wide1 = 0x0C4</a:t>
                      </a: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926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wide2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 (MBR OR 0x100)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458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wide_iload1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</a:t>
                      </a:r>
                      <a:r>
                        <a:rPr kumimoji="0" lang="it-IT" sz="11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fetch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wide_iload1=0x115</a:t>
                      </a: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926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wide_iload2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&lt;&lt; 8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= 0x100 or iload1</a:t>
                      </a: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926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wide_iload3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OR 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926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wide_iload4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LV+H; rd; goto iload3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76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wide_istore1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wide_istore1=0x136</a:t>
                      </a: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926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wide_istore2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&lt;&lt; 8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= 0x100 or istore1</a:t>
                      </a: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926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wide_istore3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OR 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926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wide_istore4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LV+H;  goto istore3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6" marB="3810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9989" name="Rectangle 53"/>
          <p:cNvSpPr>
            <a:spLocks noChangeArrowheads="1"/>
          </p:cNvSpPr>
          <p:nvPr/>
        </p:nvSpPr>
        <p:spPr bwMode="auto">
          <a:xfrm>
            <a:off x="1397539" y="828135"/>
            <a:ext cx="606431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it-IT" altLang="en-US" sz="2400" i="1" dirty="0" smtClean="0">
                <a:solidFill>
                  <a:srgbClr val="000099"/>
                </a:solidFill>
                <a:cs typeface="Times New Roman" pitchFamily="18" charset="0"/>
              </a:rPr>
              <a:t>WIDE, WILOAD</a:t>
            </a:r>
            <a:r>
              <a:rPr lang="it-IT" altLang="en-US" sz="2400" i="1" dirty="0">
                <a:solidFill>
                  <a:srgbClr val="000099"/>
                </a:solidFill>
                <a:cs typeface="Times New Roman" pitchFamily="18" charset="0"/>
              </a:rPr>
              <a:t>, WISTORE</a:t>
            </a:r>
            <a:endParaRPr lang="en-GB" altLang="en-US" sz="2400" i="1" dirty="0">
              <a:solidFill>
                <a:srgbClr val="000099"/>
              </a:solidFill>
              <a:cs typeface="Times New Roman" pitchFamily="18" charset="0"/>
            </a:endParaRPr>
          </a:p>
          <a:p>
            <a:pPr algn="ctr"/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(1 operando di 2 byte non </a:t>
            </a:r>
            <a:r>
              <a:rPr lang="en-GB" altLang="en-US" sz="2400" i="1" dirty="0" err="1">
                <a:solidFill>
                  <a:srgbClr val="000099"/>
                </a:solidFill>
                <a:cs typeface="Times New Roman" pitchFamily="18" charset="0"/>
              </a:rPr>
              <a:t>segnato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)</a:t>
            </a:r>
            <a:endParaRPr lang="it-IT" altLang="en-US" sz="2400" i="1" dirty="0">
              <a:solidFill>
                <a:srgbClr val="000099"/>
              </a:solidFill>
              <a:cs typeface="Times New Roman" pitchFamily="18" charset="0"/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60382" y="1700127"/>
            <a:ext cx="3719425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Con WIDE le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definizioni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di ILOAD – ISTORE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si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modificano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in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modo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che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l’indice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che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segue e’ a 16 bit</a:t>
            </a:r>
          </a:p>
          <a:p>
            <a:pPr marL="285750" indent="-285750">
              <a:buFont typeface="Arial" pitchFamily="34" charset="0"/>
              <a:buChar char="•"/>
              <a:defRPr/>
            </a:pPr>
            <a:endParaRPr lang="en-GB" sz="1600" i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endParaRPr lang="en-GB" sz="1600" i="1" dirty="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endParaRPr lang="en-GB" sz="1600" i="1" dirty="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Al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solito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modo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decodifichiamo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WIDE 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Wide1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preleva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primo byte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che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lo segue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mentre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wide2 in base al byte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prelevata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si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fa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una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nuova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diramazione</a:t>
            </a:r>
            <a:endParaRPr lang="en-GB" sz="1400" i="1" dirty="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Wide 2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fa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l or in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tabella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e WIDEILOAD  e WIDEISTORE parte a un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indirizzo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diverso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.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codici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operativi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WIDE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iniziano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a 256 parole in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piu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rispetto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ai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codici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normali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.</a:t>
            </a:r>
            <a:endParaRPr lang="en-GB" sz="1400" i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endParaRPr lang="en-US" sz="1200" i="1" dirty="0"/>
          </a:p>
        </p:txBody>
      </p:sp>
      <p:sp>
        <p:nvSpPr>
          <p:cNvPr id="6" name="Rettangolo 5"/>
          <p:cNvSpPr/>
          <p:nvPr/>
        </p:nvSpPr>
        <p:spPr>
          <a:xfrm>
            <a:off x="254539" y="2612692"/>
            <a:ext cx="698739" cy="474453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0XC4</a:t>
            </a:r>
            <a:endParaRPr lang="en-US" dirty="0"/>
          </a:p>
        </p:txBody>
      </p:sp>
      <p:sp>
        <p:nvSpPr>
          <p:cNvPr id="7" name="Rettangolo 6"/>
          <p:cNvSpPr/>
          <p:nvPr/>
        </p:nvSpPr>
        <p:spPr>
          <a:xfrm>
            <a:off x="1746908" y="2612691"/>
            <a:ext cx="793630" cy="474453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</a:t>
            </a:r>
            <a:endParaRPr lang="en-US" dirty="0"/>
          </a:p>
        </p:txBody>
      </p:sp>
      <p:sp>
        <p:nvSpPr>
          <p:cNvPr id="8" name="Rettangolo 7"/>
          <p:cNvSpPr/>
          <p:nvPr/>
        </p:nvSpPr>
        <p:spPr>
          <a:xfrm>
            <a:off x="953278" y="2617980"/>
            <a:ext cx="793630" cy="474453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ILOAD</a:t>
            </a:r>
            <a:endParaRPr lang="en-US" dirty="0"/>
          </a:p>
        </p:txBody>
      </p:sp>
      <p:sp>
        <p:nvSpPr>
          <p:cNvPr id="9" name="Rettangolo 8"/>
          <p:cNvSpPr/>
          <p:nvPr/>
        </p:nvSpPr>
        <p:spPr>
          <a:xfrm>
            <a:off x="2540538" y="2615892"/>
            <a:ext cx="793630" cy="474453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</a:t>
            </a:r>
            <a:endParaRPr lang="en-US" dirty="0"/>
          </a:p>
        </p:txBody>
      </p:sp>
      <p:sp>
        <p:nvSpPr>
          <p:cNvPr id="10" name="Rettangolo 9"/>
          <p:cNvSpPr/>
          <p:nvPr/>
        </p:nvSpPr>
        <p:spPr>
          <a:xfrm>
            <a:off x="60382" y="5294466"/>
            <a:ext cx="979164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2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Arriviamo</a:t>
            </a: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a </a:t>
            </a:r>
            <a:r>
              <a:rPr lang="en-GB" sz="1200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Wide_iload1</a:t>
            </a: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: </a:t>
            </a:r>
            <a:r>
              <a:rPr lang="en-GB" sz="12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l’indice</a:t>
            </a: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e’ </a:t>
            </a:r>
            <a:r>
              <a:rPr lang="en-GB" sz="12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costruito</a:t>
            </a: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concatenando</a:t>
            </a: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2 byte: </a:t>
            </a:r>
            <a:r>
              <a:rPr lang="en-GB" sz="12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concatenzaione</a:t>
            </a: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e </a:t>
            </a:r>
            <a:r>
              <a:rPr lang="en-GB" sz="12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somma</a:t>
            </a: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sono</a:t>
            </a: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esegiuite</a:t>
            </a: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in </a:t>
            </a:r>
            <a:r>
              <a:rPr lang="en-GB" sz="12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passi</a:t>
            </a: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distinti</a:t>
            </a: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: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2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Copia</a:t>
            </a: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in H </a:t>
            </a:r>
            <a:r>
              <a:rPr lang="en-GB" sz="12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byte 1dell’indice </a:t>
            </a:r>
            <a:r>
              <a:rPr lang="en-GB" sz="12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traslato</a:t>
            </a: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di 8 bit a </a:t>
            </a:r>
            <a:r>
              <a:rPr lang="en-GB" sz="12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sinistra</a:t>
            </a: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, MBR e’ poi </a:t>
            </a:r>
            <a:r>
              <a:rPr lang="en-GB" sz="12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esteso</a:t>
            </a: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con </a:t>
            </a:r>
            <a:r>
              <a:rPr lang="en-GB" sz="12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valoro</a:t>
            </a: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0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Si </a:t>
            </a:r>
            <a:r>
              <a:rPr lang="en-GB" sz="12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somma</a:t>
            </a: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secondo byte, </a:t>
            </a:r>
            <a:r>
              <a:rPr lang="en-GB" sz="12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risultato</a:t>
            </a: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va</a:t>
            </a:r>
            <a:r>
              <a:rPr lang="en-GB" sz="12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in H</a:t>
            </a: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2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Ora</a:t>
            </a:r>
            <a:r>
              <a:rPr lang="en-GB" sz="1200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si</a:t>
            </a:r>
            <a:r>
              <a:rPr lang="en-GB" sz="1200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comporta</a:t>
            </a:r>
            <a:r>
              <a:rPr lang="en-GB" sz="1200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come ILOAD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477733"/>
      </p:ext>
    </p:extLst>
  </p:cSld>
  <p:clrMapOvr>
    <a:masterClrMapping/>
  </p:clrMapOvr>
  <p:transition advTm="12293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Text Box 2"/>
          <p:cNvSpPr txBox="1">
            <a:spLocks noChangeArrowheads="1"/>
          </p:cNvSpPr>
          <p:nvPr/>
        </p:nvSpPr>
        <p:spPr bwMode="auto">
          <a:xfrm>
            <a:off x="3219450" y="76200"/>
            <a:ext cx="22542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Il microinterprete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aphicFrame>
        <p:nvGraphicFramePr>
          <p:cNvPr id="166915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2525388"/>
              </p:ext>
            </p:extLst>
          </p:nvPr>
        </p:nvGraphicFramePr>
        <p:xfrm>
          <a:off x="4917057" y="2160942"/>
          <a:ext cx="4015579" cy="3778342"/>
        </p:xfrm>
        <a:graphic>
          <a:graphicData uri="http://schemas.openxmlformats.org/drawingml/2006/table">
            <a:tbl>
              <a:tblPr/>
              <a:tblGrid>
                <a:gridCol w="569343"/>
                <a:gridCol w="2321873"/>
                <a:gridCol w="1124363"/>
              </a:tblGrid>
              <a:tr h="41924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7" marB="4571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2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7" marB="4571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Comments</a:t>
                      </a:r>
                      <a:endParaRPr kumimoji="0" lang="en-GB" sz="12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7" marB="4571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/>
                          <a:latin typeface="Arial" charset="0"/>
                        </a:rPr>
                        <a:t>Main1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CC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fetch; goto (MBR)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011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iinc1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LV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iinc1 = 0x084</a:t>
                      </a: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iinc2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MBRU+H; rd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iinc3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</a:t>
                      </a:r>
                      <a:r>
                        <a:rPr kumimoji="0" lang="it-IT" sz="11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fetch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iinc4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MDR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iinc5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11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iinc6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MBR+H; wr; goto Main1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011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goto1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OPC = PC - 1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goto1 = 0x0A7</a:t>
                      </a: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 &lt;&lt; 8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goto4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OR 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goto5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OPC+H;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goto6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 Main1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2049" name="Rectangle 65"/>
          <p:cNvSpPr>
            <a:spLocks noChangeArrowheads="1"/>
          </p:cNvSpPr>
          <p:nvPr/>
        </p:nvSpPr>
        <p:spPr bwMode="auto">
          <a:xfrm>
            <a:off x="380999" y="700264"/>
            <a:ext cx="8183563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it-IT" altLang="en-US" sz="2400" i="1" dirty="0">
                <a:solidFill>
                  <a:srgbClr val="000099"/>
                </a:solidFill>
                <a:cs typeface="Times New Roman" pitchFamily="18" charset="0"/>
              </a:rPr>
              <a:t>IINC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 (2 operandi di 1 byte, </a:t>
            </a:r>
            <a:r>
              <a:rPr lang="en-GB" altLang="en-US" sz="2400" i="1" dirty="0" err="1">
                <a:solidFill>
                  <a:srgbClr val="000099"/>
                </a:solidFill>
                <a:cs typeface="Times New Roman" pitchFamily="18" charset="0"/>
              </a:rPr>
              <a:t>uno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 </a:t>
            </a:r>
            <a:r>
              <a:rPr lang="en-GB" altLang="en-US" sz="2400" i="1" dirty="0" err="1">
                <a:solidFill>
                  <a:srgbClr val="000099"/>
                </a:solidFill>
                <a:cs typeface="Times New Roman" pitchFamily="18" charset="0"/>
              </a:rPr>
              <a:t>senza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 e  </a:t>
            </a:r>
            <a:r>
              <a:rPr lang="en-GB" altLang="en-US" sz="2400" i="1" dirty="0" err="1">
                <a:solidFill>
                  <a:srgbClr val="000099"/>
                </a:solidFill>
                <a:cs typeface="Times New Roman" pitchFamily="18" charset="0"/>
              </a:rPr>
              <a:t>uno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 con segno)</a:t>
            </a:r>
          </a:p>
          <a:p>
            <a:pPr algn="ctr"/>
            <a:r>
              <a:rPr lang="it-IT" altLang="en-US" sz="2400" i="1" dirty="0">
                <a:solidFill>
                  <a:srgbClr val="000099"/>
                </a:solidFill>
                <a:cs typeface="Times New Roman" pitchFamily="18" charset="0"/>
              </a:rPr>
              <a:t>GOTO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 (1 operando di 2 byte </a:t>
            </a:r>
            <a:r>
              <a:rPr lang="en-GB" altLang="en-US" sz="2400" i="1" dirty="0" err="1">
                <a:solidFill>
                  <a:srgbClr val="000099"/>
                </a:solidFill>
                <a:cs typeface="Times New Roman" pitchFamily="18" charset="0"/>
              </a:rPr>
              <a:t>segnato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)</a:t>
            </a:r>
            <a:endParaRPr lang="it-IT" altLang="en-US" sz="2400" i="1" dirty="0">
              <a:solidFill>
                <a:srgbClr val="000099"/>
              </a:solidFill>
              <a:cs typeface="Times New Roman" pitchFamily="18" charset="0"/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6858001" y="3509839"/>
            <a:ext cx="698739" cy="474453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0X13</a:t>
            </a:r>
            <a:endParaRPr lang="en-US" dirty="0"/>
          </a:p>
        </p:txBody>
      </p:sp>
      <p:sp>
        <p:nvSpPr>
          <p:cNvPr id="6" name="Rettangolo 5"/>
          <p:cNvSpPr/>
          <p:nvPr/>
        </p:nvSpPr>
        <p:spPr>
          <a:xfrm>
            <a:off x="7556740" y="3509838"/>
            <a:ext cx="793630" cy="474453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</a:t>
            </a:r>
            <a:endParaRPr lang="en-US" dirty="0"/>
          </a:p>
        </p:txBody>
      </p:sp>
      <p:sp>
        <p:nvSpPr>
          <p:cNvPr id="7" name="Rettangolo 6"/>
          <p:cNvSpPr/>
          <p:nvPr/>
        </p:nvSpPr>
        <p:spPr>
          <a:xfrm>
            <a:off x="8350370" y="3513039"/>
            <a:ext cx="793630" cy="474453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Const</a:t>
            </a:r>
            <a:endParaRPr lang="en-US" dirty="0"/>
          </a:p>
        </p:txBody>
      </p:sp>
      <p:sp>
        <p:nvSpPr>
          <p:cNvPr id="8" name="Rettangolo 7"/>
          <p:cNvSpPr/>
          <p:nvPr/>
        </p:nvSpPr>
        <p:spPr>
          <a:xfrm>
            <a:off x="181155" y="1522589"/>
            <a:ext cx="4735902" cy="4062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IINC come ISTORE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modifica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variabili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locali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: ha due operandi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lunghi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un byte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INDEX: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usato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per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specificare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l’offset</a:t>
            </a:r>
            <a:endParaRPr lang="en-GB" sz="1400" i="1" dirty="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CONST: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valore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per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incremento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costante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con segno!</a:t>
            </a: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IINC: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legge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LV In MAR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si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trova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index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somma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e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trova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l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indirizzo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della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variabile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;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mette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valore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in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H;somma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MBR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contenete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la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costante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 ad H e lo pone in MDR per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scrivere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in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memoria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. 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MAR e’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rimasto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uguale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all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indirizzo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di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lettura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!</a:t>
            </a:r>
            <a:endParaRPr lang="en-GB" sz="1400" b="1" i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endParaRPr lang="en-GB" sz="1600" i="1" dirty="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endParaRPr lang="en-GB" sz="1600" i="1" dirty="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GOTO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Ecco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la prima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istruzione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di SALTO!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unica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funzione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che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ha e’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modificare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PC!</a:t>
            </a:r>
          </a:p>
          <a:p>
            <a:pPr marL="1200150" lvl="2" indent="-285750">
              <a:buFont typeface="Arial" pitchFamily="34" charset="0"/>
              <a:buChar char="•"/>
              <a:defRPr/>
            </a:pP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Somma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lo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spiazzamento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a 16bit con segno all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indirizzo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del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codice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operativo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di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salto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.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Lo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spiazzamento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e’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relativo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al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valore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iniziale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di PC, prima 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della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decodifica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,  non 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quello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prelevato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dopo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 due byte di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spiazzamento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.</a:t>
            </a:r>
            <a:endParaRPr lang="en-GB" sz="1400" i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endParaRPr lang="en-US" sz="1200" i="1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064986"/>
      </p:ext>
    </p:extLst>
  </p:cSld>
  <p:clrMapOvr>
    <a:masterClrMapping/>
  </p:clrMapOvr>
  <p:transition advTm="33282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Il </a:t>
            </a:r>
            <a:r>
              <a:rPr lang="en-US" dirty="0" err="1" smtClean="0"/>
              <a:t>microprogramma</a:t>
            </a:r>
            <a:r>
              <a:rPr lang="en-US" dirty="0" smtClean="0"/>
              <a:t>  del MIC1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 err="1" smtClean="0"/>
              <a:t>Cosa</a:t>
            </a:r>
            <a:r>
              <a:rPr lang="en-US" sz="2000" dirty="0" smtClean="0"/>
              <a:t> </a:t>
            </a:r>
            <a:r>
              <a:rPr lang="en-US" sz="2000" dirty="0" err="1" smtClean="0"/>
              <a:t>conosciamo</a:t>
            </a:r>
            <a:r>
              <a:rPr lang="en-US" sz="2000" dirty="0" smtClean="0"/>
              <a:t>:</a:t>
            </a:r>
          </a:p>
          <a:p>
            <a:pPr lvl="1"/>
            <a:r>
              <a:rPr lang="en-US" sz="2000" dirty="0" smtClean="0"/>
              <a:t>Il </a:t>
            </a:r>
            <a:r>
              <a:rPr lang="en-US" sz="2000" dirty="0" err="1" smtClean="0"/>
              <a:t>datapath</a:t>
            </a:r>
            <a:endParaRPr lang="en-US" sz="2000" dirty="0" smtClean="0"/>
          </a:p>
          <a:p>
            <a:pPr lvl="1"/>
            <a:r>
              <a:rPr lang="en-US" sz="2000" dirty="0" err="1" smtClean="0"/>
              <a:t>Istruzioni</a:t>
            </a:r>
            <a:r>
              <a:rPr lang="en-US" sz="2000" dirty="0" smtClean="0"/>
              <a:t> IJVM</a:t>
            </a:r>
          </a:p>
          <a:p>
            <a:pPr lvl="1"/>
            <a:r>
              <a:rPr lang="en-US" sz="2000" dirty="0" smtClean="0"/>
              <a:t>Nomi </a:t>
            </a:r>
            <a:r>
              <a:rPr lang="en-US" sz="2000" dirty="0" err="1" smtClean="0"/>
              <a:t>registri</a:t>
            </a:r>
            <a:r>
              <a:rPr lang="en-US" sz="2000" dirty="0" smtClean="0"/>
              <a:t> </a:t>
            </a:r>
            <a:r>
              <a:rPr lang="en-US" sz="2000" dirty="0" err="1" smtClean="0"/>
              <a:t>Datapath</a:t>
            </a:r>
            <a:r>
              <a:rPr lang="en-US" sz="2000" dirty="0" smtClean="0"/>
              <a:t> e </a:t>
            </a:r>
            <a:r>
              <a:rPr lang="en-US" sz="2000" dirty="0" err="1" smtClean="0"/>
              <a:t>funzioni</a:t>
            </a:r>
            <a:r>
              <a:rPr lang="en-US" sz="2000" dirty="0" smtClean="0"/>
              <a:t>:</a:t>
            </a:r>
          </a:p>
          <a:p>
            <a:pPr lvl="2"/>
            <a:r>
              <a:rPr lang="en-US" sz="1800" b="1" dirty="0" smtClean="0"/>
              <a:t>LV</a:t>
            </a:r>
            <a:r>
              <a:rPr lang="en-US" sz="1800" dirty="0" smtClean="0"/>
              <a:t>: </a:t>
            </a:r>
            <a:r>
              <a:rPr lang="en-US" sz="1800" dirty="0" err="1" smtClean="0"/>
              <a:t>puntatore</a:t>
            </a:r>
            <a:r>
              <a:rPr lang="en-US" sz="1800" dirty="0" smtClean="0"/>
              <a:t> </a:t>
            </a:r>
            <a:r>
              <a:rPr lang="en-US" sz="1800" dirty="0" err="1" smtClean="0"/>
              <a:t>blocco</a:t>
            </a:r>
            <a:r>
              <a:rPr lang="en-US" sz="1800" dirty="0" smtClean="0"/>
              <a:t> </a:t>
            </a:r>
            <a:r>
              <a:rPr lang="en-US" sz="1800" dirty="0" err="1" smtClean="0"/>
              <a:t>variabili</a:t>
            </a:r>
            <a:r>
              <a:rPr lang="en-US" sz="1800" dirty="0" smtClean="0"/>
              <a:t> </a:t>
            </a:r>
            <a:r>
              <a:rPr lang="en-US" sz="1800" dirty="0" err="1" smtClean="0"/>
              <a:t>locali</a:t>
            </a:r>
            <a:r>
              <a:rPr lang="en-US" sz="1800" dirty="0" smtClean="0"/>
              <a:t> </a:t>
            </a:r>
          </a:p>
          <a:p>
            <a:pPr lvl="2"/>
            <a:r>
              <a:rPr lang="en-US" sz="1800" b="1" dirty="0" smtClean="0"/>
              <a:t>CPP</a:t>
            </a:r>
            <a:r>
              <a:rPr lang="en-US" sz="1800" dirty="0" smtClean="0"/>
              <a:t>: </a:t>
            </a:r>
            <a:r>
              <a:rPr lang="en-US" sz="1800" dirty="0" err="1"/>
              <a:t>p</a:t>
            </a:r>
            <a:r>
              <a:rPr lang="en-US" sz="1800" dirty="0" err="1" smtClean="0"/>
              <a:t>untatore</a:t>
            </a:r>
            <a:r>
              <a:rPr lang="en-US" sz="1800" dirty="0" smtClean="0"/>
              <a:t> area </a:t>
            </a:r>
            <a:r>
              <a:rPr lang="en-US" sz="1800" dirty="0" err="1" smtClean="0"/>
              <a:t>costanti</a:t>
            </a:r>
            <a:endParaRPr lang="en-US" sz="1800" dirty="0" smtClean="0"/>
          </a:p>
          <a:p>
            <a:pPr lvl="2"/>
            <a:r>
              <a:rPr lang="en-US" sz="1800" b="1" dirty="0" smtClean="0"/>
              <a:t>SP</a:t>
            </a:r>
            <a:r>
              <a:rPr lang="en-US" sz="1800" dirty="0" smtClean="0"/>
              <a:t>: </a:t>
            </a:r>
            <a:r>
              <a:rPr lang="en-US" sz="1800" dirty="0" err="1" smtClean="0"/>
              <a:t>puntatore</a:t>
            </a:r>
            <a:r>
              <a:rPr lang="en-US" sz="1800" dirty="0" smtClean="0"/>
              <a:t> </a:t>
            </a:r>
            <a:r>
              <a:rPr lang="en-US" sz="1800" dirty="0" err="1" smtClean="0"/>
              <a:t>cima</a:t>
            </a:r>
            <a:r>
              <a:rPr lang="en-US" sz="1800" dirty="0" smtClean="0"/>
              <a:t> </a:t>
            </a:r>
            <a:r>
              <a:rPr lang="en-US" sz="1800" dirty="0" err="1" smtClean="0"/>
              <a:t>dello</a:t>
            </a:r>
            <a:r>
              <a:rPr lang="en-US" sz="1800" dirty="0" smtClean="0"/>
              <a:t> STACK</a:t>
            </a:r>
          </a:p>
          <a:p>
            <a:pPr lvl="2"/>
            <a:r>
              <a:rPr lang="en-US" sz="1800" b="1" dirty="0" smtClean="0"/>
              <a:t>PC</a:t>
            </a:r>
            <a:r>
              <a:rPr lang="en-US" sz="1800" dirty="0" smtClean="0"/>
              <a:t>: </a:t>
            </a:r>
            <a:r>
              <a:rPr lang="en-US" sz="1800" dirty="0" err="1" smtClean="0"/>
              <a:t>puntatore</a:t>
            </a:r>
            <a:r>
              <a:rPr lang="en-US" sz="1800" dirty="0" smtClean="0"/>
              <a:t>  al </a:t>
            </a:r>
            <a:r>
              <a:rPr lang="en-US" sz="1800" dirty="0" err="1" smtClean="0"/>
              <a:t>prossimo</a:t>
            </a:r>
            <a:r>
              <a:rPr lang="en-US" sz="1800" dirty="0" smtClean="0"/>
              <a:t> byte da </a:t>
            </a:r>
            <a:r>
              <a:rPr lang="en-US" sz="1800" dirty="0" err="1" smtClean="0"/>
              <a:t>prelevare</a:t>
            </a:r>
            <a:r>
              <a:rPr lang="en-US" sz="1800" dirty="0" smtClean="0"/>
              <a:t> dal </a:t>
            </a:r>
            <a:r>
              <a:rPr lang="en-US" sz="1800" dirty="0" err="1" smtClean="0"/>
              <a:t>flusso</a:t>
            </a:r>
            <a:r>
              <a:rPr lang="en-US" sz="1800" dirty="0" smtClean="0"/>
              <a:t> </a:t>
            </a:r>
            <a:r>
              <a:rPr lang="en-US" sz="1800" dirty="0" err="1" smtClean="0"/>
              <a:t>dell’istruzione</a:t>
            </a:r>
            <a:endParaRPr lang="en-US" sz="1800" dirty="0" smtClean="0"/>
          </a:p>
          <a:p>
            <a:pPr lvl="2"/>
            <a:r>
              <a:rPr lang="en-US" sz="1800" b="1" dirty="0" smtClean="0"/>
              <a:t>MBR</a:t>
            </a:r>
            <a:r>
              <a:rPr lang="en-US" sz="1800" dirty="0" smtClean="0"/>
              <a:t>: </a:t>
            </a:r>
            <a:r>
              <a:rPr lang="en-US" sz="1800" dirty="0" err="1" smtClean="0"/>
              <a:t>registro</a:t>
            </a:r>
            <a:r>
              <a:rPr lang="en-US" sz="1800" dirty="0" smtClean="0"/>
              <a:t> da 1 byte </a:t>
            </a:r>
            <a:r>
              <a:rPr lang="en-US" sz="1800" dirty="0" err="1" smtClean="0"/>
              <a:t>che</a:t>
            </a:r>
            <a:r>
              <a:rPr lang="en-US" sz="1800" dirty="0" smtClean="0"/>
              <a:t> </a:t>
            </a:r>
            <a:r>
              <a:rPr lang="en-US" sz="1800" dirty="0" err="1" smtClean="0"/>
              <a:t>mantiene</a:t>
            </a:r>
            <a:r>
              <a:rPr lang="en-US" sz="1800" dirty="0" smtClean="0"/>
              <a:t> in </a:t>
            </a:r>
            <a:r>
              <a:rPr lang="en-US" sz="1800" dirty="0" err="1" smtClean="0"/>
              <a:t>modo</a:t>
            </a:r>
            <a:r>
              <a:rPr lang="en-US" sz="1800" dirty="0" smtClean="0"/>
              <a:t> </a:t>
            </a:r>
            <a:r>
              <a:rPr lang="en-US" sz="1800" dirty="0" err="1" smtClean="0"/>
              <a:t>sequenziale</a:t>
            </a:r>
            <a:r>
              <a:rPr lang="en-US" sz="1800" dirty="0" smtClean="0"/>
              <a:t> lo stream </a:t>
            </a:r>
            <a:r>
              <a:rPr lang="en-US" sz="1800" dirty="0" err="1" smtClean="0"/>
              <a:t>dell’istruzioni</a:t>
            </a:r>
            <a:r>
              <a:rPr lang="en-US" sz="1800" dirty="0" smtClean="0"/>
              <a:t> </a:t>
            </a:r>
            <a:r>
              <a:rPr lang="en-US" sz="1800" dirty="0" err="1" smtClean="0"/>
              <a:t>provenienti</a:t>
            </a:r>
            <a:r>
              <a:rPr lang="en-US" sz="1800" dirty="0" smtClean="0"/>
              <a:t> </a:t>
            </a:r>
            <a:r>
              <a:rPr lang="en-US" sz="1800" dirty="0" err="1" smtClean="0"/>
              <a:t>dalla</a:t>
            </a:r>
            <a:r>
              <a:rPr lang="en-US" sz="1800" dirty="0" smtClean="0"/>
              <a:t> </a:t>
            </a:r>
            <a:r>
              <a:rPr lang="en-US" sz="1800" dirty="0" err="1" smtClean="0"/>
              <a:t>memoria</a:t>
            </a:r>
            <a:endParaRPr lang="en-US" sz="1800" dirty="0" smtClean="0"/>
          </a:p>
          <a:p>
            <a:pPr lvl="2"/>
            <a:r>
              <a:rPr lang="en-US" sz="1800" b="1" dirty="0" smtClean="0"/>
              <a:t>TOS</a:t>
            </a:r>
            <a:r>
              <a:rPr lang="en-US" sz="1800" dirty="0" smtClean="0"/>
              <a:t> e </a:t>
            </a:r>
            <a:r>
              <a:rPr lang="en-US" sz="1800" b="1" dirty="0" smtClean="0"/>
              <a:t>OPC</a:t>
            </a:r>
            <a:r>
              <a:rPr lang="en-US" sz="1800" dirty="0" smtClean="0"/>
              <a:t> ?</a:t>
            </a:r>
            <a:endParaRPr lang="en-US" sz="18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217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49"/>
    </mc:Choice>
    <mc:Fallback>
      <p:transition spd="slow" advTm="600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TOS e OPC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541146"/>
            <a:ext cx="8229600" cy="4525963"/>
          </a:xfrm>
        </p:spPr>
        <p:txBody>
          <a:bodyPr>
            <a:normAutofit lnSpcReduction="10000"/>
          </a:bodyPr>
          <a:lstStyle/>
          <a:p>
            <a:r>
              <a:rPr lang="en-US" sz="1600" dirty="0" smtClean="0"/>
              <a:t>Ad </a:t>
            </a:r>
            <a:r>
              <a:rPr lang="en-US" sz="1600" dirty="0" err="1" smtClean="0"/>
              <a:t>ogni</a:t>
            </a:r>
            <a:r>
              <a:rPr lang="en-US" sz="1600" dirty="0" smtClean="0"/>
              <a:t> </a:t>
            </a:r>
            <a:r>
              <a:rPr lang="en-US" sz="1600" dirty="0" err="1" smtClean="0"/>
              <a:t>momento</a:t>
            </a:r>
            <a:r>
              <a:rPr lang="en-US" sz="1600" dirty="0" smtClean="0"/>
              <a:t> </a:t>
            </a:r>
            <a:r>
              <a:rPr lang="en-US" sz="1600" dirty="0" err="1" smtClean="0"/>
              <a:t>contengono</a:t>
            </a:r>
            <a:r>
              <a:rPr lang="en-US" sz="1600" dirty="0" smtClean="0"/>
              <a:t> un </a:t>
            </a:r>
            <a:r>
              <a:rPr lang="en-US" sz="1600" dirty="0" err="1" smtClean="0"/>
              <a:t>particolare</a:t>
            </a:r>
            <a:r>
              <a:rPr lang="en-US" sz="1600" dirty="0" smtClean="0"/>
              <a:t> </a:t>
            </a:r>
            <a:r>
              <a:rPr lang="en-US" sz="1600" dirty="0" err="1" smtClean="0"/>
              <a:t>valore</a:t>
            </a:r>
            <a:r>
              <a:rPr lang="en-US" sz="1600" dirty="0" smtClean="0"/>
              <a:t>. Se </a:t>
            </a:r>
            <a:r>
              <a:rPr lang="en-US" sz="1600" dirty="0" err="1" smtClean="0"/>
              <a:t>necessariosi</a:t>
            </a:r>
            <a:r>
              <a:rPr lang="en-US" sz="1600" dirty="0" smtClean="0"/>
              <a:t> </a:t>
            </a:r>
            <a:r>
              <a:rPr lang="en-US" sz="1600" dirty="0" err="1" smtClean="0"/>
              <a:t>usano</a:t>
            </a:r>
            <a:r>
              <a:rPr lang="en-US" sz="1600" dirty="0" smtClean="0"/>
              <a:t> come </a:t>
            </a:r>
            <a:r>
              <a:rPr lang="en-US" sz="1600" dirty="0" err="1" smtClean="0"/>
              <a:t>registri</a:t>
            </a:r>
            <a:r>
              <a:rPr lang="en-US" sz="1600" dirty="0" smtClean="0"/>
              <a:t> </a:t>
            </a:r>
            <a:r>
              <a:rPr lang="en-US" sz="1600" dirty="0" err="1" smtClean="0"/>
              <a:t>temporanei</a:t>
            </a:r>
            <a:r>
              <a:rPr lang="en-US" sz="1600" dirty="0" smtClean="0"/>
              <a:t>.</a:t>
            </a:r>
          </a:p>
          <a:p>
            <a:r>
              <a:rPr lang="en-US" sz="1600" b="1" dirty="0" smtClean="0"/>
              <a:t>TOS</a:t>
            </a:r>
            <a:r>
              <a:rPr lang="en-US" sz="1600" dirty="0" smtClean="0"/>
              <a:t>: </a:t>
            </a:r>
            <a:r>
              <a:rPr lang="en-US" sz="1600" dirty="0" err="1" smtClean="0"/>
              <a:t>all’inizio</a:t>
            </a:r>
            <a:r>
              <a:rPr lang="en-US" sz="1600" dirty="0" smtClean="0"/>
              <a:t> </a:t>
            </a:r>
            <a:r>
              <a:rPr lang="en-US" sz="1600" dirty="0" err="1" smtClean="0"/>
              <a:t>ed</a:t>
            </a:r>
            <a:r>
              <a:rPr lang="en-US" sz="1600" dirty="0" smtClean="0"/>
              <a:t> </a:t>
            </a:r>
            <a:r>
              <a:rPr lang="en-US" sz="1600" dirty="0" err="1" smtClean="0"/>
              <a:t>alla</a:t>
            </a:r>
            <a:r>
              <a:rPr lang="en-US" sz="1600" dirty="0" smtClean="0"/>
              <a:t> fine di </a:t>
            </a:r>
            <a:r>
              <a:rPr lang="en-US" sz="1600" dirty="0" err="1" smtClean="0"/>
              <a:t>una</a:t>
            </a:r>
            <a:r>
              <a:rPr lang="en-US" sz="1600" dirty="0" smtClean="0"/>
              <a:t> </a:t>
            </a:r>
            <a:r>
              <a:rPr lang="en-US" sz="1600" dirty="0" err="1" smtClean="0"/>
              <a:t>istruzione</a:t>
            </a:r>
            <a:r>
              <a:rPr lang="en-US" sz="1600" dirty="0" smtClean="0"/>
              <a:t> </a:t>
            </a:r>
            <a:r>
              <a:rPr lang="en-US" sz="1600" dirty="0" err="1" smtClean="0"/>
              <a:t>contiene</a:t>
            </a:r>
            <a:r>
              <a:rPr lang="en-US" sz="1600" dirty="0" smtClean="0"/>
              <a:t> </a:t>
            </a:r>
            <a:r>
              <a:rPr lang="en-US" sz="1600" dirty="0" err="1" smtClean="0"/>
              <a:t>il</a:t>
            </a:r>
            <a:r>
              <a:rPr lang="en-US" sz="1600" dirty="0" smtClean="0"/>
              <a:t> </a:t>
            </a:r>
            <a:r>
              <a:rPr lang="en-US" sz="1600" dirty="0" err="1" smtClean="0"/>
              <a:t>valore</a:t>
            </a:r>
            <a:r>
              <a:rPr lang="en-US" sz="1600" dirty="0" smtClean="0"/>
              <a:t> </a:t>
            </a:r>
            <a:r>
              <a:rPr lang="en-US" sz="1600" dirty="0" err="1" smtClean="0"/>
              <a:t>puntato</a:t>
            </a:r>
            <a:r>
              <a:rPr lang="en-US" sz="1600" dirty="0" smtClean="0"/>
              <a:t> da SP:</a:t>
            </a:r>
          </a:p>
          <a:p>
            <a:pPr lvl="1"/>
            <a:r>
              <a:rPr lang="en-US" sz="1600" dirty="0" smtClean="0"/>
              <a:t>E’ </a:t>
            </a:r>
            <a:r>
              <a:rPr lang="en-US" sz="1600" dirty="0" err="1" smtClean="0"/>
              <a:t>ridonadante</a:t>
            </a:r>
            <a:r>
              <a:rPr lang="en-US" sz="1600" dirty="0" smtClean="0"/>
              <a:t> </a:t>
            </a:r>
            <a:r>
              <a:rPr lang="en-US" sz="1600" dirty="0" err="1" smtClean="0"/>
              <a:t>si</a:t>
            </a:r>
            <a:r>
              <a:rPr lang="en-US" sz="1600" dirty="0" smtClean="0"/>
              <a:t> </a:t>
            </a:r>
            <a:r>
              <a:rPr lang="en-US" sz="1600" dirty="0" err="1" smtClean="0"/>
              <a:t>puo</a:t>
            </a:r>
            <a:r>
              <a:rPr lang="en-US" sz="1600" dirty="0" smtClean="0"/>
              <a:t> </a:t>
            </a:r>
            <a:r>
              <a:rPr lang="en-US" sz="1600" dirty="0" err="1" smtClean="0"/>
              <a:t>leggere</a:t>
            </a:r>
            <a:r>
              <a:rPr lang="en-US" sz="1600" dirty="0" smtClean="0"/>
              <a:t> ad </a:t>
            </a:r>
            <a:r>
              <a:rPr lang="en-US" sz="1600" dirty="0" err="1" smtClean="0"/>
              <a:t>ogni</a:t>
            </a:r>
            <a:r>
              <a:rPr lang="en-US" sz="1600" dirty="0" smtClean="0"/>
              <a:t> </a:t>
            </a:r>
            <a:r>
              <a:rPr lang="en-US" sz="1600" dirty="0" err="1" smtClean="0"/>
              <a:t>istante</a:t>
            </a:r>
            <a:r>
              <a:rPr lang="en-US" sz="1600" dirty="0" smtClean="0"/>
              <a:t> </a:t>
            </a:r>
            <a:r>
              <a:rPr lang="en-US" sz="1600" dirty="0" err="1" smtClean="0"/>
              <a:t>dalla</a:t>
            </a:r>
            <a:r>
              <a:rPr lang="en-US" sz="1600" dirty="0" smtClean="0"/>
              <a:t> </a:t>
            </a:r>
            <a:r>
              <a:rPr lang="en-US" sz="1600" dirty="0" err="1" smtClean="0"/>
              <a:t>memoria</a:t>
            </a:r>
            <a:r>
              <a:rPr lang="en-US" sz="1600" dirty="0" smtClean="0"/>
              <a:t>. </a:t>
            </a:r>
            <a:r>
              <a:rPr lang="en-US" sz="1600" dirty="0" err="1" smtClean="0"/>
              <a:t>Allora</a:t>
            </a:r>
            <a:r>
              <a:rPr lang="en-US" sz="1600" dirty="0" smtClean="0"/>
              <a:t> </a:t>
            </a:r>
            <a:r>
              <a:rPr lang="en-US" sz="1600" dirty="0" err="1" smtClean="0"/>
              <a:t>perche</a:t>
            </a:r>
            <a:r>
              <a:rPr lang="en-US" sz="1600" dirty="0" smtClean="0"/>
              <a:t>?</a:t>
            </a:r>
          </a:p>
          <a:p>
            <a:pPr lvl="1"/>
            <a:r>
              <a:rPr lang="en-US" sz="1600" dirty="0" smtClean="0"/>
              <a:t>In </a:t>
            </a:r>
            <a:r>
              <a:rPr lang="en-US" sz="1600" dirty="0" err="1" smtClean="0"/>
              <a:t>alcuni</a:t>
            </a:r>
            <a:r>
              <a:rPr lang="en-US" sz="1600" dirty="0" smtClean="0"/>
              <a:t> </a:t>
            </a:r>
            <a:r>
              <a:rPr lang="en-US" sz="1600" dirty="0" err="1" smtClean="0"/>
              <a:t>casi</a:t>
            </a:r>
            <a:r>
              <a:rPr lang="en-US" sz="1600" dirty="0" smtClean="0"/>
              <a:t> </a:t>
            </a:r>
            <a:r>
              <a:rPr lang="en-US" sz="1600" dirty="0" err="1" smtClean="0"/>
              <a:t>implica</a:t>
            </a:r>
            <a:r>
              <a:rPr lang="en-US" sz="1600" dirty="0" smtClean="0"/>
              <a:t> un </a:t>
            </a:r>
            <a:r>
              <a:rPr lang="en-US" sz="1600" dirty="0" err="1" smtClean="0"/>
              <a:t>maggior</a:t>
            </a:r>
            <a:r>
              <a:rPr lang="en-US" sz="1600" dirty="0" smtClean="0"/>
              <a:t> </a:t>
            </a:r>
            <a:r>
              <a:rPr lang="en-US" sz="1600" dirty="0" err="1" smtClean="0"/>
              <a:t>numero</a:t>
            </a:r>
            <a:r>
              <a:rPr lang="en-US" sz="1600" dirty="0" smtClean="0"/>
              <a:t> di </a:t>
            </a:r>
            <a:r>
              <a:rPr lang="en-US" sz="1600" dirty="0" err="1" smtClean="0"/>
              <a:t>operazioni</a:t>
            </a:r>
            <a:r>
              <a:rPr lang="en-US" sz="1600" dirty="0" smtClean="0"/>
              <a:t> in </a:t>
            </a:r>
            <a:r>
              <a:rPr lang="en-US" sz="1600" dirty="0" err="1" smtClean="0"/>
              <a:t>memoria</a:t>
            </a:r>
            <a:r>
              <a:rPr lang="en-US" sz="1600" dirty="0" smtClean="0"/>
              <a:t>: </a:t>
            </a:r>
            <a:r>
              <a:rPr lang="en-US" sz="1600" dirty="0" err="1" smtClean="0"/>
              <a:t>es</a:t>
            </a:r>
            <a:r>
              <a:rPr lang="en-US" sz="1600" dirty="0" smtClean="0"/>
              <a:t> POP</a:t>
            </a:r>
          </a:p>
          <a:p>
            <a:pPr lvl="1"/>
            <a:endParaRPr lang="en-US" sz="1600" dirty="0"/>
          </a:p>
          <a:p>
            <a:pPr lvl="1"/>
            <a:endParaRPr lang="en-US" sz="1600" dirty="0" smtClean="0"/>
          </a:p>
          <a:p>
            <a:pPr lvl="1"/>
            <a:endParaRPr lang="en-US" sz="1600" dirty="0"/>
          </a:p>
          <a:p>
            <a:pPr lvl="1"/>
            <a:endParaRPr lang="en-US" sz="1600" dirty="0" smtClean="0"/>
          </a:p>
          <a:p>
            <a:pPr lvl="1"/>
            <a:endParaRPr lang="en-US" sz="1600" dirty="0"/>
          </a:p>
          <a:p>
            <a:pPr lvl="1"/>
            <a:endParaRPr lang="en-US" sz="1600" dirty="0" smtClean="0"/>
          </a:p>
          <a:p>
            <a:pPr lvl="1"/>
            <a:endParaRPr lang="en-US" sz="1600" dirty="0"/>
          </a:p>
          <a:p>
            <a:pPr lvl="1"/>
            <a:endParaRPr lang="en-US" sz="1600" dirty="0" smtClean="0"/>
          </a:p>
          <a:p>
            <a:r>
              <a:rPr lang="en-US" sz="1600" b="1" dirty="0" smtClean="0"/>
              <a:t>OPC</a:t>
            </a:r>
            <a:r>
              <a:rPr lang="en-US" sz="1600" dirty="0" smtClean="0"/>
              <a:t>: e’ un </a:t>
            </a:r>
            <a:r>
              <a:rPr lang="en-US" sz="1600" dirty="0" err="1" smtClean="0"/>
              <a:t>registro</a:t>
            </a:r>
            <a:r>
              <a:rPr lang="en-US" sz="1600" dirty="0" smtClean="0"/>
              <a:t> </a:t>
            </a:r>
            <a:r>
              <a:rPr lang="en-US" sz="1600" dirty="0" err="1" smtClean="0"/>
              <a:t>temporaneo</a:t>
            </a:r>
            <a:r>
              <a:rPr lang="en-US" sz="1600" dirty="0" smtClean="0"/>
              <a:t>, </a:t>
            </a:r>
            <a:r>
              <a:rPr lang="en-US" sz="1600" b="1" dirty="0" smtClean="0"/>
              <a:t>NON ha </a:t>
            </a:r>
            <a:r>
              <a:rPr lang="en-US" sz="1600" b="1" dirty="0" err="1" smtClean="0"/>
              <a:t>utilizzo</a:t>
            </a:r>
            <a:r>
              <a:rPr lang="en-US" sz="1600" b="1" dirty="0" smtClean="0"/>
              <a:t> </a:t>
            </a:r>
            <a:r>
              <a:rPr lang="en-US" sz="1600" b="1" dirty="0" err="1" smtClean="0"/>
              <a:t>predefinito</a:t>
            </a:r>
            <a:r>
              <a:rPr lang="en-US" sz="1600" b="1" dirty="0" smtClean="0"/>
              <a:t>:</a:t>
            </a:r>
          </a:p>
          <a:p>
            <a:pPr lvl="1"/>
            <a:r>
              <a:rPr lang="en-US" sz="1600" b="1" dirty="0" smtClean="0"/>
              <a:t>Si </a:t>
            </a:r>
            <a:r>
              <a:rPr lang="en-US" sz="1600" b="1" dirty="0" err="1" smtClean="0"/>
              <a:t>usa</a:t>
            </a:r>
            <a:r>
              <a:rPr lang="en-US" sz="1600" b="1" dirty="0" smtClean="0"/>
              <a:t> per </a:t>
            </a:r>
            <a:r>
              <a:rPr lang="en-US" sz="1600" b="1" dirty="0" err="1" smtClean="0"/>
              <a:t>salvare</a:t>
            </a:r>
            <a:r>
              <a:rPr lang="en-US" sz="1600" b="1" dirty="0" smtClean="0"/>
              <a:t> </a:t>
            </a:r>
            <a:r>
              <a:rPr lang="en-US" sz="1600" b="1" dirty="0" err="1" smtClean="0"/>
              <a:t>l’indirizzo</a:t>
            </a:r>
            <a:r>
              <a:rPr lang="en-US" sz="1600" b="1" dirty="0" smtClean="0"/>
              <a:t> del </a:t>
            </a:r>
            <a:r>
              <a:rPr lang="en-US" sz="1600" b="1" dirty="0" err="1" smtClean="0"/>
              <a:t>codice</a:t>
            </a:r>
            <a:r>
              <a:rPr lang="en-US" sz="1600" b="1" dirty="0" smtClean="0"/>
              <a:t> </a:t>
            </a:r>
            <a:r>
              <a:rPr lang="en-US" sz="1600" b="1" dirty="0" err="1" smtClean="0"/>
              <a:t>operativo</a:t>
            </a:r>
            <a:r>
              <a:rPr lang="en-US" sz="1600" b="1" dirty="0" smtClean="0"/>
              <a:t> di un </a:t>
            </a:r>
            <a:r>
              <a:rPr lang="en-US" sz="1600" b="1" dirty="0" err="1" smtClean="0"/>
              <a:t>istruzione</a:t>
            </a:r>
            <a:r>
              <a:rPr lang="en-US" sz="1600" b="1" dirty="0" smtClean="0"/>
              <a:t> di </a:t>
            </a:r>
            <a:r>
              <a:rPr lang="en-US" sz="1600" b="1" dirty="0" err="1" smtClean="0"/>
              <a:t>diramazione</a:t>
            </a:r>
            <a:r>
              <a:rPr lang="en-US" sz="1600" b="1" dirty="0" smtClean="0"/>
              <a:t> </a:t>
            </a:r>
            <a:r>
              <a:rPr lang="en-US" sz="1600" dirty="0" err="1" smtClean="0"/>
              <a:t>mentre</a:t>
            </a:r>
            <a:r>
              <a:rPr lang="en-US" sz="1600" dirty="0" smtClean="0"/>
              <a:t> PC </a:t>
            </a:r>
            <a:r>
              <a:rPr lang="en-US" sz="1600" dirty="0" err="1" smtClean="0"/>
              <a:t>viene</a:t>
            </a:r>
            <a:r>
              <a:rPr lang="en-US" sz="1600" dirty="0" smtClean="0"/>
              <a:t> </a:t>
            </a:r>
            <a:r>
              <a:rPr lang="en-US" sz="1600" dirty="0" err="1" smtClean="0"/>
              <a:t>incrementato</a:t>
            </a:r>
            <a:endParaRPr lang="en-US" sz="1600" dirty="0" smtClean="0"/>
          </a:p>
          <a:p>
            <a:pPr lvl="1"/>
            <a:r>
              <a:rPr lang="en-US" sz="1600" b="1" dirty="0" smtClean="0"/>
              <a:t>Si </a:t>
            </a:r>
            <a:r>
              <a:rPr lang="en-US" sz="1600" b="1" dirty="0" err="1" smtClean="0"/>
              <a:t>usa</a:t>
            </a:r>
            <a:r>
              <a:rPr lang="en-US" sz="1600" b="1" dirty="0" smtClean="0"/>
              <a:t> come </a:t>
            </a:r>
            <a:r>
              <a:rPr lang="en-US" sz="1600" b="1" dirty="0" err="1" smtClean="0"/>
              <a:t>registro</a:t>
            </a:r>
            <a:r>
              <a:rPr lang="en-US" sz="1600" b="1" dirty="0" smtClean="0"/>
              <a:t> </a:t>
            </a:r>
            <a:r>
              <a:rPr lang="en-US" sz="1600" b="1" dirty="0" err="1" smtClean="0"/>
              <a:t>temporaneo</a:t>
            </a:r>
            <a:r>
              <a:rPr lang="en-US" sz="1600" b="1" dirty="0" smtClean="0"/>
              <a:t> </a:t>
            </a:r>
            <a:r>
              <a:rPr lang="en-US" sz="1600" b="1" dirty="0" err="1" smtClean="0"/>
              <a:t>anche</a:t>
            </a:r>
            <a:r>
              <a:rPr lang="en-US" sz="1600" b="1" dirty="0" smtClean="0"/>
              <a:t> per le </a:t>
            </a:r>
            <a:r>
              <a:rPr lang="en-US" sz="1600" b="1" dirty="0" err="1" smtClean="0"/>
              <a:t>istruzioni</a:t>
            </a:r>
            <a:r>
              <a:rPr lang="en-US" sz="1600" b="1" dirty="0" smtClean="0"/>
              <a:t> di </a:t>
            </a:r>
            <a:r>
              <a:rPr lang="en-US" sz="1600" b="1" dirty="0" err="1" smtClean="0"/>
              <a:t>diramazione</a:t>
            </a:r>
            <a:r>
              <a:rPr lang="en-US" sz="1600" b="1" dirty="0" smtClean="0"/>
              <a:t> IJVM</a:t>
            </a: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5" name="Group 6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0498466"/>
              </p:ext>
            </p:extLst>
          </p:nvPr>
        </p:nvGraphicFramePr>
        <p:xfrm>
          <a:off x="310551" y="2915729"/>
          <a:ext cx="8305800" cy="2025452"/>
        </p:xfrm>
        <a:graphic>
          <a:graphicData uri="http://schemas.openxmlformats.org/drawingml/2006/table">
            <a:tbl>
              <a:tblPr/>
              <a:tblGrid>
                <a:gridCol w="1828800"/>
                <a:gridCol w="4572000"/>
                <a:gridCol w="1905000"/>
              </a:tblGrid>
              <a:tr h="5622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8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8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6" marB="45726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8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8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6" marB="4572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8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Comments</a:t>
                      </a:r>
                      <a:endParaRPr kumimoji="0" lang="en-GB" sz="18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6" marB="4572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4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/>
                          <a:latin typeface="Arial" charset="0"/>
                        </a:rPr>
                        <a:t>Main1</a:t>
                      </a:r>
                      <a:endParaRPr kumimoji="0" lang="en-GB" sz="16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FFCC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fetch; goto (MBR)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008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pop1</a:t>
                      </a:r>
                      <a:endParaRPr kumimoji="0" lang="en-GB" sz="16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SP-1; rd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pop1 = 0x057</a:t>
                      </a:r>
                      <a:endParaRPr kumimoji="0" lang="it-IT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4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pop2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4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pop3</a:t>
                      </a:r>
                      <a:endParaRPr kumimoji="0" lang="en-GB" sz="16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TOS = MDR; goto Main1</a:t>
                      </a:r>
                      <a:endParaRPr kumimoji="0" lang="en-GB" sz="16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6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78837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4904"/>
    </mc:Choice>
    <mc:Fallback>
      <p:transition spd="slow" advTm="154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90" name="Rectangle 74"/>
          <p:cNvSpPr>
            <a:spLocks noChangeArrowheads="1"/>
          </p:cNvSpPr>
          <p:nvPr/>
        </p:nvSpPr>
        <p:spPr bwMode="auto">
          <a:xfrm>
            <a:off x="381000" y="3429000"/>
            <a:ext cx="1524000" cy="25146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3795" name="Picture 65" descr="interpret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1298317"/>
            <a:ext cx="4687888" cy="14885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2885" name="Line 69"/>
          <p:cNvSpPr>
            <a:spLocks noChangeShapeType="1"/>
          </p:cNvSpPr>
          <p:nvPr/>
        </p:nvSpPr>
        <p:spPr bwMode="auto">
          <a:xfrm>
            <a:off x="381000" y="3810000"/>
            <a:ext cx="152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2886" name="Line 70"/>
          <p:cNvSpPr>
            <a:spLocks noChangeShapeType="1"/>
          </p:cNvSpPr>
          <p:nvPr/>
        </p:nvSpPr>
        <p:spPr bwMode="auto">
          <a:xfrm>
            <a:off x="381000" y="4343400"/>
            <a:ext cx="152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2887" name="Line 71"/>
          <p:cNvSpPr>
            <a:spLocks noChangeShapeType="1"/>
          </p:cNvSpPr>
          <p:nvPr/>
        </p:nvSpPr>
        <p:spPr bwMode="auto">
          <a:xfrm>
            <a:off x="381000" y="4648200"/>
            <a:ext cx="152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2888" name="Text Box 72"/>
          <p:cNvSpPr txBox="1">
            <a:spLocks noChangeArrowheads="1"/>
          </p:cNvSpPr>
          <p:nvPr/>
        </p:nvSpPr>
        <p:spPr bwMode="auto">
          <a:xfrm>
            <a:off x="409575" y="4327525"/>
            <a:ext cx="1114425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IINC x 1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62889" name="Text Box 73"/>
          <p:cNvSpPr txBox="1">
            <a:spLocks noChangeArrowheads="1"/>
          </p:cNvSpPr>
          <p:nvPr/>
        </p:nvSpPr>
        <p:spPr bwMode="auto">
          <a:xfrm>
            <a:off x="1371600" y="3238500"/>
            <a:ext cx="293211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RAM (area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dei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metodi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) 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62891" name="Text Box 75"/>
          <p:cNvSpPr txBox="1">
            <a:spLocks noChangeArrowheads="1"/>
          </p:cNvSpPr>
          <p:nvPr/>
        </p:nvSpPr>
        <p:spPr bwMode="auto">
          <a:xfrm>
            <a:off x="984250" y="4724400"/>
            <a:ext cx="254000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.</a:t>
            </a:r>
          </a:p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.</a:t>
            </a:r>
          </a:p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.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62892" name="Text Box 76"/>
          <p:cNvSpPr txBox="1">
            <a:spLocks noChangeArrowheads="1"/>
          </p:cNvSpPr>
          <p:nvPr/>
        </p:nvSpPr>
        <p:spPr bwMode="auto">
          <a:xfrm>
            <a:off x="984250" y="3657600"/>
            <a:ext cx="2540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.</a:t>
            </a:r>
          </a:p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.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62893" name="Rectangle 77"/>
          <p:cNvSpPr>
            <a:spLocks noChangeArrowheads="1"/>
          </p:cNvSpPr>
          <p:nvPr/>
        </p:nvSpPr>
        <p:spPr bwMode="auto">
          <a:xfrm>
            <a:off x="3429000" y="3657600"/>
            <a:ext cx="1524000" cy="25146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3805" name="Picture 79" descr="Figura4-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4343400"/>
            <a:ext cx="1522413" cy="2214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2896" name="Text Box 80"/>
          <p:cNvSpPr txBox="1">
            <a:spLocks noChangeArrowheads="1"/>
          </p:cNvSpPr>
          <p:nvPr/>
        </p:nvSpPr>
        <p:spPr bwMode="auto">
          <a:xfrm>
            <a:off x="4495800" y="3276600"/>
            <a:ext cx="26352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ROM (control store) 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62897" name="Line 81"/>
          <p:cNvSpPr>
            <a:spLocks noChangeShapeType="1"/>
          </p:cNvSpPr>
          <p:nvPr/>
        </p:nvSpPr>
        <p:spPr bwMode="auto">
          <a:xfrm>
            <a:off x="1905000" y="4572000"/>
            <a:ext cx="15240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2899" name="Line 83"/>
          <p:cNvSpPr>
            <a:spLocks noChangeShapeType="1"/>
          </p:cNvSpPr>
          <p:nvPr/>
        </p:nvSpPr>
        <p:spPr bwMode="auto">
          <a:xfrm flipV="1">
            <a:off x="4800600" y="4648200"/>
            <a:ext cx="2362200" cy="457200"/>
          </a:xfrm>
          <a:prstGeom prst="line">
            <a:avLst/>
          </a:prstGeom>
          <a:noFill/>
          <a:ln w="28575" cap="rnd">
            <a:solidFill>
              <a:srgbClr val="FF33CC"/>
            </a:solidFill>
            <a:prstDash val="sysDot"/>
            <a:round/>
            <a:headEnd/>
            <a:tailEnd type="triangle" w="med" len="med"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2900" name="Line 84"/>
          <p:cNvSpPr>
            <a:spLocks noChangeShapeType="1"/>
          </p:cNvSpPr>
          <p:nvPr/>
        </p:nvSpPr>
        <p:spPr bwMode="auto">
          <a:xfrm>
            <a:off x="4800600" y="5257800"/>
            <a:ext cx="2743200" cy="1066800"/>
          </a:xfrm>
          <a:prstGeom prst="line">
            <a:avLst/>
          </a:prstGeom>
          <a:noFill/>
          <a:ln w="28575" cap="rnd">
            <a:solidFill>
              <a:srgbClr val="FF33CC"/>
            </a:solidFill>
            <a:prstDash val="sysDot"/>
            <a:round/>
            <a:headEnd/>
            <a:tailEnd type="triangle" w="med" len="med"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2901" name="AutoShape 85"/>
          <p:cNvSpPr>
            <a:spLocks noChangeArrowheads="1"/>
          </p:cNvSpPr>
          <p:nvPr/>
        </p:nvSpPr>
        <p:spPr bwMode="auto">
          <a:xfrm>
            <a:off x="3200400" y="5105400"/>
            <a:ext cx="228600" cy="304800"/>
          </a:xfrm>
          <a:prstGeom prst="curvedRightArrow">
            <a:avLst>
              <a:gd name="adj1" fmla="val 26667"/>
              <a:gd name="adj2" fmla="val 53333"/>
              <a:gd name="adj3" fmla="val 33333"/>
            </a:avLst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2902" name="AutoShape 86"/>
          <p:cNvSpPr>
            <a:spLocks noChangeArrowheads="1"/>
          </p:cNvSpPr>
          <p:nvPr/>
        </p:nvSpPr>
        <p:spPr bwMode="auto">
          <a:xfrm>
            <a:off x="3200400" y="5410200"/>
            <a:ext cx="228600" cy="304800"/>
          </a:xfrm>
          <a:prstGeom prst="curvedRightArrow">
            <a:avLst>
              <a:gd name="adj1" fmla="val 26667"/>
              <a:gd name="adj2" fmla="val 53333"/>
              <a:gd name="adj3" fmla="val 33333"/>
            </a:avLst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2905" name="AutoShape 89"/>
          <p:cNvSpPr>
            <a:spLocks noChangeArrowheads="1"/>
          </p:cNvSpPr>
          <p:nvPr/>
        </p:nvSpPr>
        <p:spPr bwMode="auto">
          <a:xfrm>
            <a:off x="3200400" y="5715000"/>
            <a:ext cx="228600" cy="304800"/>
          </a:xfrm>
          <a:prstGeom prst="curvedRightArrow">
            <a:avLst>
              <a:gd name="adj1" fmla="val 26667"/>
              <a:gd name="adj2" fmla="val 53333"/>
              <a:gd name="adj3" fmla="val 33333"/>
            </a:avLst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2906" name="Line 90"/>
          <p:cNvSpPr>
            <a:spLocks noChangeShapeType="1"/>
          </p:cNvSpPr>
          <p:nvPr/>
        </p:nvSpPr>
        <p:spPr bwMode="auto">
          <a:xfrm flipH="1" flipV="1">
            <a:off x="1905000" y="4953000"/>
            <a:ext cx="152400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2907" name="Text Box 91"/>
          <p:cNvSpPr txBox="1">
            <a:spLocks noChangeArrowheads="1"/>
          </p:cNvSpPr>
          <p:nvPr/>
        </p:nvSpPr>
        <p:spPr bwMode="auto">
          <a:xfrm>
            <a:off x="7802563" y="3962400"/>
            <a:ext cx="1341437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Hardware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62908" name="Text Box 92"/>
          <p:cNvSpPr txBox="1">
            <a:spLocks noChangeArrowheads="1"/>
          </p:cNvSpPr>
          <p:nvPr/>
        </p:nvSpPr>
        <p:spPr bwMode="auto">
          <a:xfrm>
            <a:off x="3505200" y="5029200"/>
            <a:ext cx="1335088" cy="244475"/>
          </a:xfrm>
          <a:prstGeom prst="rect">
            <a:avLst/>
          </a:prstGeom>
          <a:solidFill>
            <a:srgbClr val="FF33CC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  <a:defRPr/>
            </a:pPr>
            <a:r>
              <a:rPr lang="it-IT" sz="1000" b="0">
                <a:solidFill>
                  <a:schemeClr val="tx1"/>
                </a:solidFill>
              </a:rPr>
              <a:t>MAR = MBRU+H; rd</a:t>
            </a:r>
            <a:endParaRPr lang="it-IT" sz="1000" b="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62909" name="Text Box 93"/>
          <p:cNvSpPr txBox="1">
            <a:spLocks noChangeArrowheads="1"/>
          </p:cNvSpPr>
          <p:nvPr/>
        </p:nvSpPr>
        <p:spPr bwMode="auto">
          <a:xfrm>
            <a:off x="381000" y="5943600"/>
            <a:ext cx="119856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Livello 2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62910" name="Text Box 94"/>
          <p:cNvSpPr txBox="1">
            <a:spLocks noChangeArrowheads="1"/>
          </p:cNvSpPr>
          <p:nvPr/>
        </p:nvSpPr>
        <p:spPr bwMode="auto">
          <a:xfrm>
            <a:off x="3429000" y="6172200"/>
            <a:ext cx="119856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Livello 1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62911" name="Text Box 95"/>
          <p:cNvSpPr txBox="1">
            <a:spLocks noChangeArrowheads="1"/>
          </p:cNvSpPr>
          <p:nvPr/>
        </p:nvSpPr>
        <p:spPr bwMode="auto">
          <a:xfrm>
            <a:off x="6954838" y="6537325"/>
            <a:ext cx="11985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Livello 0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62912" name="Line 96"/>
          <p:cNvSpPr>
            <a:spLocks noChangeShapeType="1"/>
          </p:cNvSpPr>
          <p:nvPr/>
        </p:nvSpPr>
        <p:spPr bwMode="auto">
          <a:xfrm>
            <a:off x="4343400" y="3238500"/>
            <a:ext cx="0" cy="8382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3820" name="Rectangle 97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579563" y="434975"/>
            <a:ext cx="77724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Il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microinterprete</a:t>
            </a:r>
            <a:endParaRPr lang="it-IT" altLang="en-US" dirty="0" smtClean="0"/>
          </a:p>
        </p:txBody>
      </p:sp>
      <p:sp>
        <p:nvSpPr>
          <p:cNvPr id="3" name="CasellaDiTesto 2"/>
          <p:cNvSpPr txBox="1"/>
          <p:nvPr/>
        </p:nvSpPr>
        <p:spPr>
          <a:xfrm>
            <a:off x="42363" y="1298317"/>
            <a:ext cx="44534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Come </a:t>
            </a:r>
            <a:r>
              <a:rPr lang="en-US" dirty="0" err="1" smtClean="0"/>
              <a:t>tutti</a:t>
            </a:r>
            <a:r>
              <a:rPr lang="en-US" dirty="0" smtClean="0"/>
              <a:t> </a:t>
            </a:r>
            <a:r>
              <a:rPr lang="en-US" dirty="0" err="1" smtClean="0"/>
              <a:t>gli</a:t>
            </a:r>
            <a:r>
              <a:rPr lang="en-US" dirty="0" smtClean="0"/>
              <a:t> </a:t>
            </a:r>
            <a:r>
              <a:rPr lang="en-US" dirty="0" err="1" smtClean="0"/>
              <a:t>Interpreti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microprogramma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esegue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suo</a:t>
            </a:r>
            <a:r>
              <a:rPr lang="en-US" dirty="0" smtClean="0"/>
              <a:t> </a:t>
            </a:r>
            <a:r>
              <a:rPr lang="en-US" dirty="0" err="1" smtClean="0"/>
              <a:t>ciclo</a:t>
            </a:r>
            <a:r>
              <a:rPr lang="en-US" dirty="0" smtClean="0"/>
              <a:t> :</a:t>
            </a:r>
          </a:p>
          <a:p>
            <a:r>
              <a:rPr lang="en-US" dirty="0" err="1" smtClean="0"/>
              <a:t>Prelievo</a:t>
            </a:r>
            <a:r>
              <a:rPr lang="en-US" dirty="0" smtClean="0"/>
              <a:t> </a:t>
            </a:r>
            <a:r>
              <a:rPr lang="en-US" dirty="0" err="1" smtClean="0"/>
              <a:t>decodifica</a:t>
            </a:r>
            <a:r>
              <a:rPr lang="en-US" dirty="0" smtClean="0"/>
              <a:t> </a:t>
            </a:r>
            <a:r>
              <a:rPr lang="en-US" dirty="0" err="1" smtClean="0"/>
              <a:t>ed</a:t>
            </a:r>
            <a:r>
              <a:rPr lang="en-US" dirty="0" smtClean="0"/>
              <a:t> </a:t>
            </a:r>
            <a:r>
              <a:rPr lang="en-US" dirty="0" err="1" smtClean="0"/>
              <a:t>esecuzioni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</a:t>
            </a:r>
            <a:r>
              <a:rPr lang="en-US" dirty="0" err="1" smtClean="0"/>
              <a:t>istruzioni</a:t>
            </a:r>
            <a:r>
              <a:rPr lang="en-US" dirty="0" smtClean="0"/>
              <a:t> del </a:t>
            </a:r>
            <a:r>
              <a:rPr lang="en-US" dirty="0" err="1" smtClean="0"/>
              <a:t>programma</a:t>
            </a:r>
            <a:r>
              <a:rPr lang="en-US" dirty="0" smtClean="0"/>
              <a:t> </a:t>
            </a:r>
            <a:r>
              <a:rPr lang="en-US" dirty="0" err="1" smtClean="0"/>
              <a:t>interpretato</a:t>
            </a:r>
            <a:r>
              <a:rPr lang="en-US" dirty="0" smtClean="0"/>
              <a:t> (IJVM)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648320"/>
      </p:ext>
    </p:extLst>
  </p:cSld>
  <p:clrMapOvr>
    <a:masterClrMapping/>
  </p:clrMapOvr>
  <p:transition advTm="16938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4238" name="Group 220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7295854"/>
              </p:ext>
            </p:extLst>
          </p:nvPr>
        </p:nvGraphicFramePr>
        <p:xfrm>
          <a:off x="472415" y="876523"/>
          <a:ext cx="8214385" cy="5795874"/>
        </p:xfrm>
        <a:graphic>
          <a:graphicData uri="http://schemas.openxmlformats.org/drawingml/2006/table">
            <a:tbl>
              <a:tblPr/>
              <a:tblGrid>
                <a:gridCol w="464019"/>
                <a:gridCol w="1128694"/>
                <a:gridCol w="2483127"/>
                <a:gridCol w="4138545"/>
              </a:tblGrid>
              <a:tr h="349091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200" b="0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Hx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0" marB="0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Bin</a:t>
                      </a:r>
                      <a:endParaRPr kumimoji="0" lang="en-GB" sz="12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Mnemonic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Meaning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0348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10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0001  0000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BIPUSH </a:t>
                      </a:r>
                      <a:r>
                        <a:rPr kumimoji="0" lang="it-IT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byte</a:t>
                      </a:r>
                      <a:r>
                        <a:rPr kumimoji="0" lang="en-GB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(signed)</a:t>
                      </a: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SP:=SP+1; mem[SP]:=byte</a:t>
                      </a:r>
                      <a:r>
                        <a:rPr kumimoji="0" lang="en-GB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</a:t>
                      </a: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7431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59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0101  1001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DUP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SP:=SP+1; mem[SP]:=mem[SP-1]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110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A7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1010  0111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 </a:t>
                      </a:r>
                      <a:r>
                        <a:rPr kumimoji="0" lang="it-IT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offset</a:t>
                      </a:r>
                      <a:r>
                        <a:rPr kumimoji="0" lang="en-GB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(signed)</a:t>
                      </a: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Salto incondizionato (PC := PC + offset)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2372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60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0110  0000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IADD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SP:=SP-1; mem[SP]:= mem[SP+1] + mem[SP]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110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7e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0111  1110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IAND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SP:=SP-1; mem[SP]:= mem[SP+1] &amp; mem[SP]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04338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99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1001  1001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IFEQ </a:t>
                      </a:r>
                      <a:r>
                        <a:rPr kumimoji="0" lang="it-IT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offset</a:t>
                      </a:r>
                      <a:r>
                        <a:rPr kumimoji="0" lang="en-GB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(signed)</a:t>
                      </a: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SP:=SP-1; Se  mem[SP+1] == 0          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                            {</a:t>
                      </a: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  <a:sym typeface="Wingdings" pitchFamily="2" charset="2"/>
                        </a:rPr>
                        <a:t></a:t>
                      </a: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:= PC + offset}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04338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9B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1001  1011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IFLT </a:t>
                      </a:r>
                      <a:r>
                        <a:rPr kumimoji="0" lang="it-IT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offset</a:t>
                      </a:r>
                      <a:r>
                        <a:rPr kumimoji="0" lang="en-GB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(signed)</a:t>
                      </a: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SP:=SP-1; Se mem[SP+1] &lt; 0            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                         { </a:t>
                      </a: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  <a:sym typeface="Wingdings" pitchFamily="2" charset="2"/>
                        </a:rPr>
                        <a:t></a:t>
                      </a: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:= PC + offset}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04338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9F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1001  1111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IF_ICMPEQ </a:t>
                      </a:r>
                      <a:r>
                        <a:rPr kumimoji="0" lang="it-IT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offset</a:t>
                      </a:r>
                      <a:r>
                        <a:rPr kumimoji="0" lang="en-GB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(signed)</a:t>
                      </a: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SP:=SP-2; Se mem[SP+1]==mem[SP+2]                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                         {</a:t>
                      </a: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  <a:sym typeface="Wingdings" pitchFamily="2" charset="2"/>
                        </a:rPr>
                        <a:t></a:t>
                      </a: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PC:=PC+offset}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110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84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1000  0100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IINC </a:t>
                      </a:r>
                      <a:r>
                        <a:rPr kumimoji="0" lang="it-IT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varnu</a:t>
                      </a:r>
                      <a:r>
                        <a:rPr kumimoji="0" lang="en-GB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</a:t>
                      </a:r>
                      <a:r>
                        <a:rPr kumimoji="0" lang="it-IT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const</a:t>
                      </a:r>
                      <a:r>
                        <a:rPr kumimoji="0" lang="en-GB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(signed)</a:t>
                      </a: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</a:t>
                      </a: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em[LV+varnum]:= mem{LV+varnum] + const</a:t>
                      </a:r>
                      <a:r>
                        <a:rPr kumimoji="0" lang="en-GB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</a:t>
                      </a: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110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15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0001  0101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ILOAD</a:t>
                      </a:r>
                      <a:r>
                        <a:rPr kumimoji="0" lang="it-IT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varnum</a:t>
                      </a:r>
                      <a:endParaRPr kumimoji="0" lang="en-GB" sz="12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SP:=SP+1; mem[SP]:= mem[LV+varnum]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2372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B6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1011  0110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</a:t>
                      </a:r>
                      <a:r>
                        <a:rPr kumimoji="0" lang="it-IT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disp</a:t>
                      </a:r>
                      <a:endParaRPr kumimoji="0" lang="en-GB" sz="12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Chiamata di  procedura (metodo)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033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80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1000  0000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IOR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SP:=SP-1; mem[SP]:= mem[SP+1] OR  mem[SP]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2372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AC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1010  1100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IRETURN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Ritorna da  procedura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110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36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0011  0110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ISTORE  </a:t>
                      </a:r>
                      <a:r>
                        <a:rPr kumimoji="0" lang="it-IT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varnum</a:t>
                      </a:r>
                      <a:endParaRPr kumimoji="0" lang="en-GB" sz="12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SP:=SP-1; mem[LV+varnum]:= mem[SP+1]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2372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64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0110  0100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ISUB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SP:=SP-1; mem[SP]:= mem[SP] - mem[SP</a:t>
                      </a:r>
                      <a:r>
                        <a:rPr kumimoji="0" lang="en-GB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+1</a:t>
                      </a: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]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110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13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0001  0011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LDC_W </a:t>
                      </a:r>
                      <a:r>
                        <a:rPr kumimoji="0" lang="it-IT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index</a:t>
                      </a:r>
                      <a:endParaRPr kumimoji="0" lang="en-GB" sz="12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SP:=SP+1; mem[SP] := mem[CPP+index]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2372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00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0000  0000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NOP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Operazione nulla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110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57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0101  0111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POP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SP:=SP-1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04338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5F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0101  1111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SWAP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Temp:= mem[SP]; mem[SP]:= mem[SP-1]; 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mem[SP-1]:= Temp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110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C4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1100  0100</a:t>
                      </a:r>
                      <a:endParaRPr kumimoji="0" lang="en-GB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WIDE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Prefisso</a:t>
                      </a:r>
                      <a:r>
                        <a:rPr kumimoji="0" lang="en-GB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di </a:t>
                      </a: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istruzione </a:t>
                      </a:r>
                      <a:r>
                        <a:rPr kumimoji="0" lang="en-GB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con </a:t>
                      </a: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indice di 16 bit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0" marB="1905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411939"/>
      </p:ext>
    </p:extLst>
  </p:cSld>
  <p:clrMapOvr>
    <a:masterClrMapping/>
  </p:clrMapOvr>
  <p:transition advTm="21781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Text Box 2"/>
          <p:cNvSpPr txBox="1">
            <a:spLocks noChangeArrowheads="1"/>
          </p:cNvSpPr>
          <p:nvPr/>
        </p:nvSpPr>
        <p:spPr bwMode="auto">
          <a:xfrm>
            <a:off x="3558832" y="774940"/>
            <a:ext cx="185788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b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Il </a:t>
            </a:r>
            <a:r>
              <a:rPr lang="en-GB" b="1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microinterprete</a:t>
            </a:r>
            <a:endParaRPr lang="it-IT" b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73059" name="Text Box 3"/>
          <p:cNvSpPr txBox="1">
            <a:spLocks noChangeArrowheads="1"/>
          </p:cNvSpPr>
          <p:nvPr/>
        </p:nvSpPr>
        <p:spPr bwMode="auto">
          <a:xfrm>
            <a:off x="-20009" y="785640"/>
            <a:ext cx="9015562" cy="5632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All’inizio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di un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nuovo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ciclo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(Main1) 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: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PC e’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caricato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con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l’indirizzo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 di un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codice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operativo</a:t>
            </a:r>
            <a:endParaRPr lang="en-GB" sz="1600" dirty="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MBR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contiene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gi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à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byte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dell’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OPCODE</a:t>
            </a:r>
            <a:endParaRPr lang="en-GB" sz="1600" b="1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2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Questo</a:t>
            </a:r>
            <a:r>
              <a:rPr lang="en-GB" sz="12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2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implica</a:t>
            </a:r>
            <a:r>
              <a:rPr lang="en-GB" sz="12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2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che</a:t>
            </a:r>
            <a:r>
              <a:rPr lang="en-GB" sz="12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prima di un </a:t>
            </a:r>
            <a:r>
              <a:rPr lang="en-GB" sz="12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iterazione</a:t>
            </a:r>
            <a:r>
              <a:rPr lang="en-GB" sz="12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PC e’ </a:t>
            </a:r>
            <a:br>
              <a:rPr lang="en-GB" sz="12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</a:br>
            <a:r>
              <a:rPr lang="en-GB" sz="12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aggiornato</a:t>
            </a:r>
            <a:r>
              <a:rPr lang="en-GB" sz="12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col </a:t>
            </a:r>
            <a:r>
              <a:rPr lang="en-GB" sz="12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nuovo</a:t>
            </a:r>
            <a:r>
              <a:rPr lang="en-GB" sz="12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cod. Op. da </a:t>
            </a:r>
            <a:r>
              <a:rPr lang="en-GB" sz="12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interpretare</a:t>
            </a:r>
            <a:r>
              <a:rPr lang="en-GB" sz="12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/>
            </a:r>
            <a:br>
              <a:rPr lang="en-GB" sz="12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</a:br>
            <a:r>
              <a:rPr lang="en-GB" sz="12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e in MBR </a:t>
            </a:r>
            <a:r>
              <a:rPr lang="en-GB" sz="12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c’e</a:t>
            </a:r>
            <a:r>
              <a:rPr lang="en-GB" sz="12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’ </a:t>
            </a:r>
            <a:r>
              <a:rPr lang="en-GB" sz="12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</a:t>
            </a:r>
            <a:r>
              <a:rPr lang="en-GB" sz="12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cod. Op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.</a:t>
            </a:r>
            <a:endParaRPr lang="en-GB" sz="1600" b="1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>
              <a:defRPr/>
            </a:pP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OPC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viene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usato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per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mantenere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memoria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dell’indirizzo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/>
            </a:r>
            <a:b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</a:b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dell’OPCODE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della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istruzione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corrente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nel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caso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dell’</a:t>
            </a:r>
            <a:b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</a:b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esecuzione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di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istruzioni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IJVM 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di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salto</a:t>
            </a:r>
            <a:endParaRPr lang="en-GB" sz="1600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altrimenti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viene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usato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come 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/>
            </a:r>
            <a:b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</a:b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registro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temporaneo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generico</a:t>
            </a: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>
              <a:defRPr/>
            </a:pP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LV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punta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alla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base del frame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delle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variabili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locali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endParaRPr lang="en-GB" sz="1600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viene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modificato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da 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INVOKEVIRTUAL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e 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RETURN</a:t>
            </a: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SP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punta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al top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dello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stack</a:t>
            </a: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TOS 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viene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usato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per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contenere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la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parola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in m[SP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]</a:t>
            </a: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CPP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punta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alla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base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della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constant pool</a:t>
            </a:r>
          </a:p>
          <a:p>
            <a:pPr>
              <a:defRPr/>
            </a:pP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>
              <a:defRPr/>
            </a:pPr>
            <a:r>
              <a:rPr lang="en-GB" sz="1600" b="1" i="1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Nota</a:t>
            </a:r>
            <a:r>
              <a:rPr lang="en-GB" sz="1600" i="1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: </a:t>
            </a:r>
            <a:endParaRPr lang="en-GB" sz="1600" i="1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>
              <a:defRPr/>
            </a:pPr>
            <a:r>
              <a:rPr lang="en-GB" sz="16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nel</a:t>
            </a:r>
            <a:r>
              <a:rPr lang="en-GB" sz="1600" b="1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i="1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microinterprete</a:t>
            </a:r>
            <a:r>
              <a:rPr lang="en-GB" sz="1600" b="1" i="1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, </a:t>
            </a:r>
            <a:r>
              <a:rPr lang="en-GB" sz="1600" b="1" i="1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quando</a:t>
            </a:r>
            <a:r>
              <a:rPr lang="en-GB" sz="1600" b="1" i="1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non è </a:t>
            </a:r>
            <a:r>
              <a:rPr lang="en-GB" sz="1600" b="1" i="1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esplicitamente</a:t>
            </a:r>
            <a:r>
              <a:rPr lang="en-GB" sz="1600" b="1" i="1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indicato</a:t>
            </a:r>
            <a:r>
              <a:rPr lang="en-GB" sz="1600" b="1" i="1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</a:t>
            </a:r>
            <a:r>
              <a:rPr lang="en-GB" sz="1600" b="1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i="1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NEXT-ADDRESS (</a:t>
            </a:r>
            <a:r>
              <a:rPr lang="en-GB" sz="1600" b="1" i="1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goto</a:t>
            </a:r>
            <a:r>
              <a:rPr lang="en-GB" sz="1600" b="1" i="1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label), è </a:t>
            </a:r>
            <a:r>
              <a:rPr lang="en-GB" sz="1600" b="1" i="1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implicito</a:t>
            </a:r>
            <a:r>
              <a:rPr lang="en-GB" sz="1600" b="1" i="1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i="1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che</a:t>
            </a:r>
            <a:r>
              <a:rPr lang="en-GB" sz="1600" b="1" i="1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la </a:t>
            </a:r>
            <a:r>
              <a:rPr lang="en-GB" sz="1600" b="1" i="1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microistruzione</a:t>
            </a:r>
            <a:r>
              <a:rPr lang="en-GB" sz="1600" b="1" i="1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a </a:t>
            </a:r>
            <a:r>
              <a:rPr lang="en-GB" sz="1600" b="1" i="1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cui </a:t>
            </a:r>
            <a:r>
              <a:rPr lang="en-GB" sz="1600" b="1" i="1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saltare</a:t>
            </a:r>
            <a:r>
              <a:rPr lang="en-GB" sz="1600" b="1" i="1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i="1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sia</a:t>
            </a:r>
            <a:r>
              <a:rPr lang="en-GB" sz="1600" b="1" i="1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i="1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quella</a:t>
            </a:r>
            <a:r>
              <a:rPr lang="en-GB" sz="1600" b="1" i="1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i="1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successiva</a:t>
            </a:r>
            <a:r>
              <a:rPr lang="en-GB" sz="1600" b="1" i="1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i="1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nella</a:t>
            </a:r>
            <a:r>
              <a:rPr lang="en-GB" sz="1600" b="1" i="1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i="1" dirty="0" err="1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sequenza</a:t>
            </a:r>
            <a:endParaRPr lang="it-IT" sz="1600" b="1" i="1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</p:txBody>
      </p:sp>
      <p:pic>
        <p:nvPicPr>
          <p:cNvPr id="4" name="Picture 79" descr="Figura4-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1388" y="1626078"/>
            <a:ext cx="3051127" cy="44382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589317"/>
      </p:ext>
    </p:extLst>
  </p:cSld>
  <p:clrMapOvr>
    <a:masterClrMapping/>
  </p:clrMapOvr>
  <p:transition advTm="14373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Text Box 2"/>
          <p:cNvSpPr txBox="1">
            <a:spLocks noChangeArrowheads="1"/>
          </p:cNvSpPr>
          <p:nvPr/>
        </p:nvSpPr>
        <p:spPr bwMode="auto">
          <a:xfrm>
            <a:off x="1614887" y="774940"/>
            <a:ext cx="574580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b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Perche</a:t>
            </a:r>
            <a:r>
              <a:rPr lang="en-GB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’ le </a:t>
            </a:r>
            <a:r>
              <a:rPr lang="en-GB" b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istruzioni</a:t>
            </a:r>
            <a:r>
              <a:rPr lang="en-GB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b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devono</a:t>
            </a:r>
            <a:r>
              <a:rPr lang="en-GB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b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indicare</a:t>
            </a:r>
            <a:r>
              <a:rPr lang="en-GB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b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b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proprio</a:t>
            </a:r>
            <a:r>
              <a:rPr lang="en-GB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b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successore</a:t>
            </a:r>
            <a:r>
              <a:rPr lang="en-GB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?</a:t>
            </a:r>
            <a:endParaRPr lang="it-IT" b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73059" name="Text Box 3"/>
          <p:cNvSpPr txBox="1">
            <a:spLocks noChangeArrowheads="1"/>
          </p:cNvSpPr>
          <p:nvPr/>
        </p:nvSpPr>
        <p:spPr bwMode="auto">
          <a:xfrm>
            <a:off x="0" y="1209072"/>
            <a:ext cx="9015562" cy="45243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Gli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indirizzi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nella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memoria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di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controllocorrispondenti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a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codici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operativi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devono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essere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riservati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per la prima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parola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dwell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istruzione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corrispondentedell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interprete</a:t>
            </a:r>
            <a:endParaRPr lang="en-GB" sz="1600" dirty="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Pop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inizia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0x57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Dup in 0x59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endParaRPr lang="en-GB" sz="1600" b="1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>
              <a:defRPr/>
            </a:pPr>
            <a:endParaRPr lang="en-GB" sz="1600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>
              <a:defRPr/>
            </a:pP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>
              <a:defRPr/>
            </a:pP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POP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si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compone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di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tre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</a:p>
          <a:p>
            <a:pPr>
              <a:defRPr/>
            </a:pP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Micro-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Istruzioni</a:t>
            </a:r>
            <a:endParaRPr lang="en-GB" sz="1600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>
              <a:defRPr/>
            </a:pP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Se fosse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memorizzarto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consecutivamente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sovrascriverebbe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Dup</a:t>
            </a:r>
          </a:p>
          <a:p>
            <a:pPr>
              <a:defRPr/>
            </a:pPr>
            <a:endParaRPr lang="en-GB" sz="1600" b="1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>
              <a:defRPr/>
            </a:pP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REGOLA:</a:t>
            </a:r>
          </a:p>
          <a:p>
            <a:pPr>
              <a:defRPr/>
            </a:pP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ogni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sequenza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le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microistruzioni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che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seguono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l’iniziale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vanno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memorizzate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aree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di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memoria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libere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e non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riservate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per I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codici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operativi</a:t>
            </a:r>
            <a:endParaRPr lang="en-GB" sz="1600" b="1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>
              <a:defRPr/>
            </a:pPr>
            <a:endParaRPr lang="en-GB" sz="1600" b="1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Realizzare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questo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significherebbe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fare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tanti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salti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se non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indicassimo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esplicitamente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la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prossima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microistruzione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.</a:t>
            </a:r>
          </a:p>
        </p:txBody>
      </p:sp>
      <p:graphicFrame>
        <p:nvGraphicFramePr>
          <p:cNvPr id="5" name="Group 6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620593"/>
              </p:ext>
            </p:extLst>
          </p:nvPr>
        </p:nvGraphicFramePr>
        <p:xfrm>
          <a:off x="2700068" y="2009956"/>
          <a:ext cx="6564702" cy="1647645"/>
        </p:xfrm>
        <a:graphic>
          <a:graphicData uri="http://schemas.openxmlformats.org/drawingml/2006/table">
            <a:tbl>
              <a:tblPr/>
              <a:tblGrid>
                <a:gridCol w="1445439"/>
                <a:gridCol w="3613597"/>
                <a:gridCol w="1505666"/>
              </a:tblGrid>
              <a:tr h="45735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6" marB="45726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6" marB="4572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Comments</a:t>
                      </a:r>
                      <a:endParaRPr kumimoji="0" lang="en-GB" sz="12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6" marB="4572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997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/>
                          <a:latin typeface="Arial" charset="0"/>
                        </a:rPr>
                        <a:t>Main1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FFCC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fetch; goto (MBR)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37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pop1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SP-1; rd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pop1 = 0x057</a:t>
                      </a: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997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pop2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997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pop3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TOS = MDR; goto Main1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5" marB="3810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77504118"/>
      </p:ext>
    </p:extLst>
  </p:cSld>
  <p:clrMapOvr>
    <a:masterClrMapping/>
  </p:clrMapOvr>
  <p:transition advTm="14088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Text Box 2"/>
          <p:cNvSpPr txBox="1">
            <a:spLocks noChangeArrowheads="1"/>
          </p:cNvSpPr>
          <p:nvPr/>
        </p:nvSpPr>
        <p:spPr bwMode="auto">
          <a:xfrm>
            <a:off x="3784250" y="771899"/>
            <a:ext cx="144706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it-IT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No </a:t>
            </a:r>
            <a:r>
              <a:rPr lang="it-IT" b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operation</a:t>
            </a:r>
            <a:endParaRPr lang="it-IT" b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73059" name="Text Box 3"/>
          <p:cNvSpPr txBox="1">
            <a:spLocks noChangeArrowheads="1"/>
          </p:cNvSpPr>
          <p:nvPr/>
        </p:nvSpPr>
        <p:spPr bwMode="auto">
          <a:xfrm>
            <a:off x="362308" y="1209072"/>
            <a:ext cx="8653253" cy="2554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MBR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contiene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un byte di soli 0 : No operation NOP, la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proszsima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microistruzione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e’ a 0x0 NOP1 del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libro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. </a:t>
            </a:r>
            <a:endParaRPr lang="en-GB" sz="1600" b="1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>
              <a:defRPr/>
            </a:pPr>
            <a:endParaRPr lang="en-GB" sz="1600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>
              <a:defRPr/>
            </a:pP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Questa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istruzione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non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fa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nulla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quindi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effettua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solo un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salto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all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inizio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del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ciclo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principale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dove la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sequenza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e’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ripetuta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usando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un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nuovo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Cod. OP</a:t>
            </a:r>
          </a:p>
          <a:p>
            <a:pPr>
              <a:defRPr/>
            </a:pP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>
              <a:defRPr/>
            </a:pPr>
            <a:endParaRPr lang="en-GB" sz="1600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>
              <a:defRPr/>
            </a:pP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Ancora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una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volta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le micr4oistruzioni non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sono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messe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sequenza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,  E’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compito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 del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microassemblatore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collegarle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usando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campo NEXT ADDRESS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288744"/>
      </p:ext>
    </p:extLst>
  </p:cSld>
  <p:clrMapOvr>
    <a:masterClrMapping/>
  </p:clrMapOvr>
  <p:transition advTm="5315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Text Box 2"/>
          <p:cNvSpPr txBox="1">
            <a:spLocks noChangeArrowheads="1"/>
          </p:cNvSpPr>
          <p:nvPr/>
        </p:nvSpPr>
        <p:spPr bwMode="auto">
          <a:xfrm>
            <a:off x="3615084" y="774940"/>
            <a:ext cx="1745413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b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Microistruzione</a:t>
            </a:r>
            <a:r>
              <a:rPr lang="en-GB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:</a:t>
            </a:r>
            <a:br>
              <a:rPr lang="en-GB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IADD</a:t>
            </a:r>
            <a:endParaRPr lang="it-IT" b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73059" name="Text Box 3"/>
          <p:cNvSpPr txBox="1">
            <a:spLocks noChangeArrowheads="1"/>
          </p:cNvSpPr>
          <p:nvPr/>
        </p:nvSpPr>
        <p:spPr bwMode="auto">
          <a:xfrm>
            <a:off x="0" y="1097391"/>
            <a:ext cx="9015562" cy="304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IADD: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MBR 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contiene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0x60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ciclo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principale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compie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tre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Azioni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: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Incrementiamo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PC:</a:t>
            </a:r>
          </a:p>
          <a:p>
            <a:pPr marL="1257300" lvl="2" indent="-342900">
              <a:buFont typeface="Arial" pitchFamily="34" charset="0"/>
              <a:buChar char="•"/>
              <a:defRPr/>
            </a:pP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Contiene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l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indirizzo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del primo byte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dopo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codice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operativo</a:t>
            </a:r>
            <a:endParaRPr lang="en-GB" sz="1600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Preleviamo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byte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successivo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 da </a:t>
            </a: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portare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b="1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 MBR,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necessario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</a:p>
          <a:p>
            <a:pPr marL="1257300" lvl="2" indent="-342900">
              <a:buFont typeface="Arial" pitchFamily="34" charset="0"/>
              <a:buChar char="•"/>
              <a:defRPr/>
            </a:pP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come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operando 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(per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eseguire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l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istruzione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IJVM)</a:t>
            </a:r>
          </a:p>
          <a:p>
            <a:pPr marL="1257300" lvl="2" indent="-342900">
              <a:buFont typeface="Arial" pitchFamily="34" charset="0"/>
              <a:buChar char="•"/>
              <a:defRPr/>
            </a:pP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ome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Cod. Op. 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(IADD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senza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operando)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Inizio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MAIN1: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effettua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una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diramazione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verso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l’indirizzo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MBR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Questo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e’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Cod.Op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esecuzione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.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/>
            </a:r>
            <a:b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</a:b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NOTA: 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A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questo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punto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parte 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prelievo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del byte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successivo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!!!</a:t>
            </a:r>
          </a:p>
        </p:txBody>
      </p:sp>
      <p:graphicFrame>
        <p:nvGraphicFramePr>
          <p:cNvPr id="6" name="Group 6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0001452"/>
              </p:ext>
            </p:extLst>
          </p:nvPr>
        </p:nvGraphicFramePr>
        <p:xfrm>
          <a:off x="3865250" y="4617017"/>
          <a:ext cx="4827097" cy="1259602"/>
        </p:xfrm>
        <a:graphic>
          <a:graphicData uri="http://schemas.openxmlformats.org/drawingml/2006/table">
            <a:tbl>
              <a:tblPr/>
              <a:tblGrid>
                <a:gridCol w="721809"/>
                <a:gridCol w="2706783"/>
                <a:gridCol w="1398505"/>
              </a:tblGrid>
              <a:tr h="17733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5" marB="4572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Comments</a:t>
                      </a:r>
                      <a:endParaRPr kumimoji="0" lang="en-GB" sz="12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631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/>
                          <a:latin typeface="Arial" charset="0"/>
                        </a:rPr>
                        <a:t>Main1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CC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fetch; goto (MBR)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631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iadd1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SP-1; </a:t>
                      </a:r>
                      <a:r>
                        <a:rPr kumimoji="0" lang="it-IT" sz="11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rd</a:t>
                      </a: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; goto iadd2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iadd1 = 0x060</a:t>
                      </a: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631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iadd2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TOS; goto iadd3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631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iadd3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TOS = MDR</a:t>
                      </a: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+</a:t>
                      </a: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H; </a:t>
                      </a:r>
                      <a:r>
                        <a:rPr kumimoji="0" lang="it-IT" sz="11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wr</a:t>
                      </a: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; goto Main1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66136" y="4324629"/>
            <a:ext cx="7507856" cy="20621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Dopo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la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diramazione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del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ciclo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principale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: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Iadd1: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inizia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 IADD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TOS e’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gia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presente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,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si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preleva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/>
            </a:r>
            <a:b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</a:b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La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seconda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parola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dallo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STACK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Si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Deve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sommre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TOS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alla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parola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b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</a:b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presa</a:t>
            </a:r>
            <a:endParaRPr lang="en-GB" sz="1600" i="1" dirty="0" smtClean="0"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Il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risultato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va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scritto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in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cima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sz="16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allo</a:t>
            </a:r>
            <a:r>
              <a:rPr lang="en-GB" sz="1600" i="1" dirty="0" smtClean="0"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STACK e in TOS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114644"/>
      </p:ext>
    </p:extLst>
  </p:cSld>
  <p:clrMapOvr>
    <a:masterClrMapping/>
  </p:clrMapOvr>
  <p:transition advTm="16678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31.7|28.5|2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8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1.5|11.5|38.5"/>
</p:tagLst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5745</TotalTime>
  <Words>2436</Words>
  <Application>Microsoft Office PowerPoint</Application>
  <PresentationFormat>Presentazione su schermo (4:3)</PresentationFormat>
  <Paragraphs>582</Paragraphs>
  <Slides>19</Slides>
  <Notes>0</Notes>
  <HiddenSlides>0</HiddenSlides>
  <MMClips>19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19</vt:i4>
      </vt:variant>
    </vt:vector>
  </HeadingPairs>
  <TitlesOfParts>
    <vt:vector size="20" baseType="lpstr">
      <vt:lpstr>Tema di Office</vt:lpstr>
      <vt:lpstr>CORSO DI ARCHITETTURA DEGLI ELABORATORI II A.A. 2019-2020</vt:lpstr>
      <vt:lpstr>Il microprogramma  del MIC1</vt:lpstr>
      <vt:lpstr>TOS e OPC</vt:lpstr>
      <vt:lpstr>Il microinterprete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roberta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roberta dri</dc:creator>
  <cp:lastModifiedBy>AlienwareSLY</cp:lastModifiedBy>
  <cp:revision>156</cp:revision>
  <dcterms:created xsi:type="dcterms:W3CDTF">2012-10-05T07:46:48Z</dcterms:created>
  <dcterms:modified xsi:type="dcterms:W3CDTF">2020-03-31T15:46:51Z</dcterms:modified>
</cp:coreProperties>
</file>